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48" r:id="rId6"/>
  </p:sldMasterIdLst>
  <p:notesMasterIdLst>
    <p:notesMasterId r:id="rId32"/>
  </p:notesMasterIdLst>
  <p:sldIdLst>
    <p:sldId id="554" r:id="rId7"/>
    <p:sldId id="564" r:id="rId8"/>
    <p:sldId id="565" r:id="rId9"/>
    <p:sldId id="566" r:id="rId10"/>
    <p:sldId id="567" r:id="rId11"/>
    <p:sldId id="568" r:id="rId12"/>
    <p:sldId id="569" r:id="rId13"/>
    <p:sldId id="570" r:id="rId14"/>
    <p:sldId id="571" r:id="rId15"/>
    <p:sldId id="572" r:id="rId16"/>
    <p:sldId id="573" r:id="rId17"/>
    <p:sldId id="574" r:id="rId18"/>
    <p:sldId id="576" r:id="rId19"/>
    <p:sldId id="577" r:id="rId20"/>
    <p:sldId id="575" r:id="rId21"/>
    <p:sldId id="559" r:id="rId22"/>
    <p:sldId id="563" r:id="rId23"/>
    <p:sldId id="283" r:id="rId24"/>
    <p:sldId id="578" r:id="rId25"/>
    <p:sldId id="562" r:id="rId26"/>
    <p:sldId id="581" r:id="rId27"/>
    <p:sldId id="579" r:id="rId28"/>
    <p:sldId id="580" r:id="rId29"/>
    <p:sldId id="546" r:id="rId30"/>
    <p:sldId id="26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373514-B2F6-F3A3-BF94-F2C7FD1A5C76}" v="10" dt="2024-08-07T13:37:02.205"/>
    <p1510:client id="{36EF0D86-8385-4FA4-3C80-40DF838070E1}" v="2" dt="2024-08-08T13:07:53.496"/>
    <p1510:client id="{62E5AF96-F88B-CEAC-32E5-742941D5D3A3}" v="16" dt="2024-08-07T16:02:21.093"/>
    <p1510:client id="{8416BE6C-8398-1FA8-CBC3-88A7311C7678}" v="1" dt="2024-08-07T13:19:53.301"/>
    <p1510:client id="{E4DF9881-11E8-C1C7-3BC3-6064A7859356}" v="2775" dt="2024-08-06T18:28:25.750"/>
    <p1510:client id="{FE7C52AC-7C76-BB49-40ED-4167F0D8E1D7}" v="7" dt="2024-08-07T18:52:43.9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9D142-E437-46DA-93C2-BB750A4374E9}" type="datetimeFigureOut">
              <a:rPr lang="en-US" smtClean="0"/>
              <a:t>8/14/2024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245420-BA56-4479-9A3C-BF1580FF4335}" type="slidenum">
              <a:rPr lang="en-US" smtClean="0"/>
              <a:t>‹#›</a:t>
            </a:fld>
            <a:endParaRPr lang="en-US"/>
          </a:p>
        </p:txBody>
      </p:sp>
    </p:spTree>
    <p:extLst>
      <p:ext uri="{BB962C8B-B14F-4D97-AF65-F5344CB8AC3E}">
        <p14:creationId xmlns:p14="http://schemas.microsoft.com/office/powerpoint/2010/main" val="141153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Meredith </a:t>
            </a:r>
          </a:p>
          <a:p>
            <a:r>
              <a:rPr lang="en-US"/>
              <a:t>Maybe ask some of the newer agency staff to introduce themselves: Bair- James Bell, CTS’s new person, Access (if they are on) </a:t>
            </a:r>
          </a:p>
        </p:txBody>
      </p:sp>
      <p:sp>
        <p:nvSpPr>
          <p:cNvPr id="4" name="Slide Number Placeholder 3"/>
          <p:cNvSpPr>
            <a:spLocks noGrp="1"/>
          </p:cNvSpPr>
          <p:nvPr>
            <p:ph type="sldNum" sz="quarter" idx="5"/>
          </p:nvPr>
        </p:nvSpPr>
        <p:spPr/>
        <p:txBody>
          <a:bodyPr/>
          <a:lstStyle/>
          <a:p>
            <a:fld id="{94245420-BA56-4479-9A3C-BF1580FF4335}" type="slidenum">
              <a:rPr lang="en-US" smtClean="0"/>
              <a:t>1</a:t>
            </a:fld>
            <a:endParaRPr lang="en-US"/>
          </a:p>
        </p:txBody>
      </p:sp>
    </p:spTree>
    <p:extLst>
      <p:ext uri="{BB962C8B-B14F-4D97-AF65-F5344CB8AC3E}">
        <p14:creationId xmlns:p14="http://schemas.microsoft.com/office/powerpoint/2010/main" val="3734798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245420-BA56-4479-9A3C-BF1580FF4335}" type="slidenum">
              <a:rPr lang="en-US" smtClean="0"/>
              <a:t>14</a:t>
            </a:fld>
            <a:endParaRPr lang="en-US"/>
          </a:p>
        </p:txBody>
      </p:sp>
    </p:spTree>
    <p:extLst>
      <p:ext uri="{BB962C8B-B14F-4D97-AF65-F5344CB8AC3E}">
        <p14:creationId xmlns:p14="http://schemas.microsoft.com/office/powerpoint/2010/main" val="224084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Shevon </a:t>
            </a:r>
          </a:p>
        </p:txBody>
      </p:sp>
      <p:sp>
        <p:nvSpPr>
          <p:cNvPr id="4" name="Slide Number Placeholder 3"/>
          <p:cNvSpPr>
            <a:spLocks noGrp="1"/>
          </p:cNvSpPr>
          <p:nvPr>
            <p:ph type="sldNum" sz="quarter" idx="5"/>
          </p:nvPr>
        </p:nvSpPr>
        <p:spPr/>
        <p:txBody>
          <a:bodyPr/>
          <a:lstStyle/>
          <a:p>
            <a:fld id="{94245420-BA56-4479-9A3C-BF1580FF4335}" type="slidenum">
              <a:rPr lang="en-US" smtClean="0"/>
              <a:t>18</a:t>
            </a:fld>
            <a:endParaRPr lang="en-US"/>
          </a:p>
        </p:txBody>
      </p:sp>
    </p:spTree>
    <p:extLst>
      <p:ext uri="{BB962C8B-B14F-4D97-AF65-F5344CB8AC3E}">
        <p14:creationId xmlns:p14="http://schemas.microsoft.com/office/powerpoint/2010/main" val="437213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245420-BA56-4479-9A3C-BF1580FF4335}" type="slidenum">
              <a:rPr lang="en-US" smtClean="0"/>
              <a:t>19</a:t>
            </a:fld>
            <a:endParaRPr lang="en-US"/>
          </a:p>
        </p:txBody>
      </p:sp>
    </p:spTree>
    <p:extLst>
      <p:ext uri="{BB962C8B-B14F-4D97-AF65-F5344CB8AC3E}">
        <p14:creationId xmlns:p14="http://schemas.microsoft.com/office/powerpoint/2010/main" val="3213918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Kathy </a:t>
            </a:r>
          </a:p>
        </p:txBody>
      </p:sp>
      <p:sp>
        <p:nvSpPr>
          <p:cNvPr id="4" name="Slide Number Placeholder 3"/>
          <p:cNvSpPr>
            <a:spLocks noGrp="1"/>
          </p:cNvSpPr>
          <p:nvPr>
            <p:ph type="sldNum" sz="quarter" idx="5"/>
          </p:nvPr>
        </p:nvSpPr>
        <p:spPr/>
        <p:txBody>
          <a:bodyPr/>
          <a:lstStyle/>
          <a:p>
            <a:fld id="{94245420-BA56-4479-9A3C-BF1580FF4335}" type="slidenum">
              <a:rPr lang="en-US" smtClean="0"/>
              <a:t>21</a:t>
            </a:fld>
            <a:endParaRPr lang="en-US"/>
          </a:p>
        </p:txBody>
      </p:sp>
    </p:spTree>
    <p:extLst>
      <p:ext uri="{BB962C8B-B14F-4D97-AF65-F5344CB8AC3E}">
        <p14:creationId xmlns:p14="http://schemas.microsoft.com/office/powerpoint/2010/main" val="1499260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Michael</a:t>
            </a:r>
          </a:p>
        </p:txBody>
      </p:sp>
      <p:sp>
        <p:nvSpPr>
          <p:cNvPr id="4" name="Slide Number Placeholder 3"/>
          <p:cNvSpPr>
            <a:spLocks noGrp="1"/>
          </p:cNvSpPr>
          <p:nvPr>
            <p:ph type="sldNum" sz="quarter" idx="5"/>
          </p:nvPr>
        </p:nvSpPr>
        <p:spPr/>
        <p:txBody>
          <a:bodyPr/>
          <a:lstStyle/>
          <a:p>
            <a:fld id="{94245420-BA56-4479-9A3C-BF1580FF4335}" type="slidenum">
              <a:rPr lang="en-US" smtClean="0"/>
              <a:t>22</a:t>
            </a:fld>
            <a:endParaRPr lang="en-US"/>
          </a:p>
        </p:txBody>
      </p:sp>
    </p:spTree>
    <p:extLst>
      <p:ext uri="{BB962C8B-B14F-4D97-AF65-F5344CB8AC3E}">
        <p14:creationId xmlns:p14="http://schemas.microsoft.com/office/powerpoint/2010/main" val="786000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Michael</a:t>
            </a:r>
          </a:p>
        </p:txBody>
      </p:sp>
      <p:sp>
        <p:nvSpPr>
          <p:cNvPr id="4" name="Slide Number Placeholder 3"/>
          <p:cNvSpPr>
            <a:spLocks noGrp="1"/>
          </p:cNvSpPr>
          <p:nvPr>
            <p:ph type="sldNum" sz="quarter" idx="5"/>
          </p:nvPr>
        </p:nvSpPr>
        <p:spPr/>
        <p:txBody>
          <a:bodyPr/>
          <a:lstStyle/>
          <a:p>
            <a:fld id="{94245420-BA56-4479-9A3C-BF1580FF4335}" type="slidenum">
              <a:rPr lang="en-US" smtClean="0"/>
              <a:t>23</a:t>
            </a:fld>
            <a:endParaRPr lang="en-US"/>
          </a:p>
        </p:txBody>
      </p:sp>
    </p:spTree>
    <p:extLst>
      <p:ext uri="{BB962C8B-B14F-4D97-AF65-F5344CB8AC3E}">
        <p14:creationId xmlns:p14="http://schemas.microsoft.com/office/powerpoint/2010/main" val="4200093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Pit Crew – Karen </a:t>
            </a:r>
          </a:p>
          <a:p>
            <a:endParaRPr lang="en-US"/>
          </a:p>
        </p:txBody>
      </p:sp>
      <p:sp>
        <p:nvSpPr>
          <p:cNvPr id="4" name="Slide Number Placeholder 3"/>
          <p:cNvSpPr>
            <a:spLocks noGrp="1"/>
          </p:cNvSpPr>
          <p:nvPr>
            <p:ph type="sldNum" sz="quarter" idx="5"/>
          </p:nvPr>
        </p:nvSpPr>
        <p:spPr/>
        <p:txBody>
          <a:bodyPr/>
          <a:lstStyle/>
          <a:p>
            <a:fld id="{94245420-BA56-4479-9A3C-BF1580FF4335}" type="slidenum">
              <a:rPr lang="en-US" smtClean="0"/>
              <a:t>24</a:t>
            </a:fld>
            <a:endParaRPr lang="en-US"/>
          </a:p>
        </p:txBody>
      </p:sp>
    </p:spTree>
    <p:extLst>
      <p:ext uri="{BB962C8B-B14F-4D97-AF65-F5344CB8AC3E}">
        <p14:creationId xmlns:p14="http://schemas.microsoft.com/office/powerpoint/2010/main" val="3355048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1AD0F-4BF6-2B6A-4204-B7F65E3E6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521B2C-620B-0A7F-E0BB-6C3B435444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27B916-BB94-DC18-8314-DFBDECB921B6}"/>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59527525-A0B6-C440-2B4F-6D5471F17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296FA-6878-B177-688A-A7ACD3BEF7DB}"/>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366916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65AA-9DEA-2609-B539-770F9F386F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4F28D2-D36C-873E-FC0E-C167BF03D0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6E62D-53FF-F8AB-DFE6-CA50D64D8C64}"/>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01BD43C8-3F60-D5DB-632E-985864BF00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40515-D50E-88FB-8F15-3F9475201576}"/>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250914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0E143-C2A8-5A0A-27AE-A71595553B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6C879B-7E99-9561-E2FC-107AE227D2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E21FC7-AAAF-5DB9-BAE0-1FC4A6E9659F}"/>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064BA38E-417A-2EE3-0031-77F2200068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53BDCB-8113-3FD5-A85A-509AE13E1947}"/>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39846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EB6F2-29A7-B63E-9AC9-4BDBEC2BBF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21092C-68F2-8AD5-8BDA-7FAEDBC17B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32AEEF-E39B-0023-ACED-FFE5E2A90D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2F89EF-EC38-43DA-25F2-594F5DB1714B}"/>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6" name="Footer Placeholder 5">
            <a:extLst>
              <a:ext uri="{FF2B5EF4-FFF2-40B4-BE49-F238E27FC236}">
                <a16:creationId xmlns:a16="http://schemas.microsoft.com/office/drawing/2014/main" id="{332D24DA-1354-8E23-59AA-28FDA5DA5B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A40076-FE87-A792-320B-F39C82FD991B}"/>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811386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03856-CEDA-F39F-F050-1A9DAE62C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EC98BA-E366-0ED0-65CE-ACD30041B3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B8BB3-F432-5B80-7D32-712E702E7B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7C689-5BD7-9BB6-A219-86EC8D4C88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06A04B-0FC7-98CE-A3B0-C3711115C6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BF8400-26C0-B320-BC4C-1DEB7281A018}"/>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8" name="Footer Placeholder 7">
            <a:extLst>
              <a:ext uri="{FF2B5EF4-FFF2-40B4-BE49-F238E27FC236}">
                <a16:creationId xmlns:a16="http://schemas.microsoft.com/office/drawing/2014/main" id="{DCF8DCF8-D867-1D1A-0A8E-E1C3624090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804E84-73D3-3D9D-B9A0-5D65790D31AC}"/>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2798521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0EF2-2F20-2644-169A-5D9C06E158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AB052F-1E3D-13C8-C9AB-0667524A157D}"/>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4" name="Footer Placeholder 3">
            <a:extLst>
              <a:ext uri="{FF2B5EF4-FFF2-40B4-BE49-F238E27FC236}">
                <a16:creationId xmlns:a16="http://schemas.microsoft.com/office/drawing/2014/main" id="{86321AE5-C48D-1D5F-F5B8-8739A92A80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76B98D-B3C1-1312-6F40-9C60424C6E57}"/>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220100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3E9370-9253-0887-7742-3F2E2F1A6C65}"/>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3" name="Footer Placeholder 2">
            <a:extLst>
              <a:ext uri="{FF2B5EF4-FFF2-40B4-BE49-F238E27FC236}">
                <a16:creationId xmlns:a16="http://schemas.microsoft.com/office/drawing/2014/main" id="{808DF5B3-A849-5080-7E36-A8272ED966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B87D8D-479D-09D7-76C8-5740BB6873DA}"/>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99342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2398-7A3A-F1CA-19F0-BE0914193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E7F3B3-3C29-498C-D67A-0E2BC01406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01D962-F779-63E0-01FE-D9065ABBF2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6D8220-FE44-D077-B0D3-9E312CDCFDA0}"/>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6" name="Footer Placeholder 5">
            <a:extLst>
              <a:ext uri="{FF2B5EF4-FFF2-40B4-BE49-F238E27FC236}">
                <a16:creationId xmlns:a16="http://schemas.microsoft.com/office/drawing/2014/main" id="{61A09F8B-D48E-8589-0600-B7E07A9ABC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77C351-884F-0834-60F8-DC7D11728344}"/>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3155825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11542-B997-E610-4FA4-8F7D649F5F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51D14A-22B5-E453-3C48-9ABED0A4AE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F0D39D-BAD1-1DA8-C220-021ED7F88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B7A137-32DA-28CD-5FEF-AC544DA92DBE}"/>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6" name="Footer Placeholder 5">
            <a:extLst>
              <a:ext uri="{FF2B5EF4-FFF2-40B4-BE49-F238E27FC236}">
                <a16:creationId xmlns:a16="http://schemas.microsoft.com/office/drawing/2014/main" id="{72FBEA2C-EF72-4082-C32B-5004C20B6E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D6F556-1402-2F6E-C2B4-DDC08D7EEC1E}"/>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120290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1E47-E3EE-79DE-2A64-EF654CD80E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3DA717-D9A0-EFD2-520E-A31F06EF0D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16BA06-33C8-716F-08BC-0A3B7CD24ABF}"/>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2F9D9B5C-5B63-5133-A83E-E2616FE493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CF7493-835F-ED85-BE81-CF45350F2477}"/>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191554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F28C63-A599-4BE9-0ACF-4E2DAE48F9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C279C9-26DC-C26E-5C3E-A4E59A593C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CD94D1-86AF-7E7D-3CF0-CB421468E9E9}"/>
              </a:ext>
            </a:extLst>
          </p:cNvPr>
          <p:cNvSpPr>
            <a:spLocks noGrp="1"/>
          </p:cNvSpPr>
          <p:nvPr>
            <p:ph type="dt" sz="half" idx="10"/>
          </p:nvPr>
        </p:nvSpPr>
        <p:spPr/>
        <p:txBody>
          <a:body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2511893B-0477-7116-38B6-86B31A99E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47229-CBFD-BD1C-5FA3-B6E4AC744D13}"/>
              </a:ext>
            </a:extLst>
          </p:cNvPr>
          <p:cNvSpPr>
            <a:spLocks noGrp="1"/>
          </p:cNvSpPr>
          <p:nvPr>
            <p:ph type="sldNum" sz="quarter" idx="12"/>
          </p:nvPr>
        </p:nvSpPr>
        <p:spPr/>
        <p:txBody>
          <a:bodyPr/>
          <a:lstStyle/>
          <a:p>
            <a:fld id="{7FCAE75E-A483-4860-9960-E25417DC0A39}" type="slidenum">
              <a:rPr lang="en-US" smtClean="0"/>
              <a:t>‹#›</a:t>
            </a:fld>
            <a:endParaRPr lang="en-US"/>
          </a:p>
        </p:txBody>
      </p:sp>
    </p:spTree>
    <p:extLst>
      <p:ext uri="{BB962C8B-B14F-4D97-AF65-F5344CB8AC3E}">
        <p14:creationId xmlns:p14="http://schemas.microsoft.com/office/powerpoint/2010/main" val="1845290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B161-FC33-45F2-610A-E8D2B79D9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5E10ED-9AFD-B640-AC2A-C2D91DD77D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0645CF-E805-05D3-3974-26CBC8C828D0}"/>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0971FBC8-05E6-9BE0-E9F6-B4E2E6B41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93B7A-F3E9-51AB-9217-6ED0F8D5A7E5}"/>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1088892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3FC42-E079-DB1B-8C23-850740B885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410AA2-E0C3-A319-9651-7BD8BA707E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DF2219-E985-E25C-80CE-39A7390A702B}"/>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F1D7CB1D-E4B2-0985-7CBB-37DEA6F12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10793-2243-777C-0920-1444DF283E6B}"/>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825802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5D94B-3412-872F-FABA-03FFA01B58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454C46-FE03-F1DD-7774-6A97BC5A1F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9D9485-E8CF-C66A-BE28-CB3C44B1FBC0}"/>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2E82B3EA-AD9A-5D29-5C92-615A1DF86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CDFA4-D9F2-F6AB-6C8D-940850E5CF1A}"/>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473468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F1DC9-555E-B555-A944-100CA2C8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B3A1C0-2B3A-DE0D-476E-DFE2B1CE82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2D8FD1-A035-E02F-88D3-E088608EFD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25824C-1A49-84C6-D9A9-756C1E4A6DA3}"/>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6" name="Footer Placeholder 5">
            <a:extLst>
              <a:ext uri="{FF2B5EF4-FFF2-40B4-BE49-F238E27FC236}">
                <a16:creationId xmlns:a16="http://schemas.microsoft.com/office/drawing/2014/main" id="{EF220B69-3AEE-AF08-ECD2-9C2FDF9414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F0F98-A3D1-127A-C3A2-881FE683FE8C}"/>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3246380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9AE31-476F-4205-E08B-13FB146A79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75F3BA-C880-A4F4-974C-D43CE4A743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4E4364-6651-78D8-6C05-E131417353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5907C9-BFE7-D9F6-B8F9-EB467A6C2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2DEA06-E977-4C63-A175-0D02BA23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1E221B-F424-61F2-6662-9DDB5A643497}"/>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8" name="Footer Placeholder 7">
            <a:extLst>
              <a:ext uri="{FF2B5EF4-FFF2-40B4-BE49-F238E27FC236}">
                <a16:creationId xmlns:a16="http://schemas.microsoft.com/office/drawing/2014/main" id="{057B4E4F-62E3-332A-7674-B7A4965C4E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D86E56-C917-39D8-A672-165CB1205BD5}"/>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338278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6309-E6A2-25B1-DED6-FCB49FC2E1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FA2EFC-D029-B3BC-AC16-EF3956CFFFC9}"/>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4" name="Footer Placeholder 3">
            <a:extLst>
              <a:ext uri="{FF2B5EF4-FFF2-40B4-BE49-F238E27FC236}">
                <a16:creationId xmlns:a16="http://schemas.microsoft.com/office/drawing/2014/main" id="{08952EBE-1BA0-6024-BB55-0C6A3671BA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31A5AA-A9EE-9112-FAE5-1EEA24BB585B}"/>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1681622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2C34F3-DA28-92DC-B272-2BD733706453}"/>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3" name="Footer Placeholder 2">
            <a:extLst>
              <a:ext uri="{FF2B5EF4-FFF2-40B4-BE49-F238E27FC236}">
                <a16:creationId xmlns:a16="http://schemas.microsoft.com/office/drawing/2014/main" id="{CFF7ED3B-77AE-4AF9-E95A-358F16C2B7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8C3912-FA0E-D307-FCF1-44D4C8D282D4}"/>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23515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CD1F-E15F-3480-1DE1-7FEE69AF2C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C64765-5A9B-E576-37D4-CA53A0963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C93367-97F2-E226-133D-AD0D0DBA29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580521-BDE6-95F5-491F-0F566BE5CA7C}"/>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6" name="Footer Placeholder 5">
            <a:extLst>
              <a:ext uri="{FF2B5EF4-FFF2-40B4-BE49-F238E27FC236}">
                <a16:creationId xmlns:a16="http://schemas.microsoft.com/office/drawing/2014/main" id="{4A883D70-1657-2567-3F0A-5AEC7AF24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D48D72-F8FC-FB19-F02C-E9DA0FC446ED}"/>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3010736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7EBB-1548-BAB6-9F3B-01751EBFA7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B261C8-F87F-80C8-BEE4-328F635635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14E29A-AD61-A66F-A0E6-2B6BBFFFD6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912225-D5E9-E9BC-77EB-522C0B4D93AE}"/>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6" name="Footer Placeholder 5">
            <a:extLst>
              <a:ext uri="{FF2B5EF4-FFF2-40B4-BE49-F238E27FC236}">
                <a16:creationId xmlns:a16="http://schemas.microsoft.com/office/drawing/2014/main" id="{90541022-11C4-B156-856E-EDEDF6B149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C5A5E6-20CC-59B6-68E3-884B02D609BA}"/>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3831633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CE32E-386A-6210-0A38-461F61AA0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846F26-67AD-7420-1EBA-52E0B4BC65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D12CAF-1A99-F91F-BC43-39617980E181}"/>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96049FD2-9D04-9446-95B4-51038508A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696AE-A8F1-4D4E-F613-990295AA1E24}"/>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849769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5CCAD2-C72B-B9BA-7D86-068C85B1A2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4132E7-1BBD-D6FD-71C5-C74B724588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5A7834-8AD0-25A6-1D0B-C6D8BD2A05A2}"/>
              </a:ext>
            </a:extLst>
          </p:cNvPr>
          <p:cNvSpPr>
            <a:spLocks noGrp="1"/>
          </p:cNvSpPr>
          <p:nvPr>
            <p:ph type="dt" sz="half" idx="10"/>
          </p:nvPr>
        </p:nvSpPr>
        <p:spPr/>
        <p:txBody>
          <a:body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FB32441C-F9B1-E90F-E42E-6D151F282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3838E-CDBB-1A9F-5C2D-02972D5057A5}"/>
              </a:ext>
            </a:extLst>
          </p:cNvPr>
          <p:cNvSpPr>
            <a:spLocks noGrp="1"/>
          </p:cNvSpPr>
          <p:nvPr>
            <p:ph type="sldNum" sz="quarter" idx="12"/>
          </p:nvPr>
        </p:nvSpPr>
        <p:spPr/>
        <p:txBody>
          <a:bodyPr/>
          <a:lstStyle/>
          <a:p>
            <a:fld id="{FEA59429-E38C-48AE-8F12-C8022D9B20DC}" type="slidenum">
              <a:rPr lang="en-US" smtClean="0"/>
              <a:t>‹#›</a:t>
            </a:fld>
            <a:endParaRPr lang="en-US"/>
          </a:p>
        </p:txBody>
      </p:sp>
    </p:spTree>
    <p:extLst>
      <p:ext uri="{BB962C8B-B14F-4D97-AF65-F5344CB8AC3E}">
        <p14:creationId xmlns:p14="http://schemas.microsoft.com/office/powerpoint/2010/main" val="2552229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A9A3-5C81-1AEA-41B1-0CDDC05FE0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8C3D56-FC3E-9AAE-0FEB-1B016D1986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65F2A5-CF4C-FAF0-2BAA-3895F2B9FBAA}"/>
              </a:ext>
            </a:extLst>
          </p:cNvPr>
          <p:cNvSpPr>
            <a:spLocks noGrp="1"/>
          </p:cNvSpPr>
          <p:nvPr>
            <p:ph type="dt" sz="half" idx="10"/>
          </p:nvPr>
        </p:nvSpPr>
        <p:spPr/>
        <p:txBody>
          <a:bodyPr/>
          <a:lstStyle/>
          <a:p>
            <a:fld id="{05FDCA15-FADF-4A9D-83DF-A90E95D364A4}" type="datetimeFigureOut">
              <a:rPr lang="en-US" smtClean="0"/>
              <a:t>8/14/2024</a:t>
            </a:fld>
            <a:endParaRPr lang="en-US"/>
          </a:p>
        </p:txBody>
      </p:sp>
      <p:sp>
        <p:nvSpPr>
          <p:cNvPr id="5" name="Footer Placeholder 4">
            <a:extLst>
              <a:ext uri="{FF2B5EF4-FFF2-40B4-BE49-F238E27FC236}">
                <a16:creationId xmlns:a16="http://schemas.microsoft.com/office/drawing/2014/main" id="{D31B999A-16DE-5D97-CE97-74A682A45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45909-3041-F30D-5E99-32C2FAB75C76}"/>
              </a:ext>
            </a:extLst>
          </p:cNvPr>
          <p:cNvSpPr>
            <a:spLocks noGrp="1"/>
          </p:cNvSpPr>
          <p:nvPr>
            <p:ph type="sldNum" sz="quarter" idx="12"/>
          </p:nvPr>
        </p:nvSpPr>
        <p:spPr/>
        <p:txBody>
          <a:bodyPr/>
          <a:lstStyle/>
          <a:p>
            <a:fld id="{3BABB8D6-8037-4226-8F84-F73620B65845}" type="slidenum">
              <a:rPr lang="en-US" smtClean="0"/>
              <a:t>‹#›</a:t>
            </a:fld>
            <a:endParaRPr lang="en-US"/>
          </a:p>
        </p:txBody>
      </p:sp>
    </p:spTree>
    <p:extLst>
      <p:ext uri="{BB962C8B-B14F-4D97-AF65-F5344CB8AC3E}">
        <p14:creationId xmlns:p14="http://schemas.microsoft.com/office/powerpoint/2010/main" val="1097501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8824A7-F1DF-D93F-CF15-13596C18212C}"/>
              </a:ext>
            </a:extLst>
          </p:cNvPr>
          <p:cNvSpPr>
            <a:spLocks noGrp="1"/>
          </p:cNvSpPr>
          <p:nvPr>
            <p:ph type="dt" sz="half" idx="10"/>
          </p:nvPr>
        </p:nvSpPr>
        <p:spPr/>
        <p:txBody>
          <a:bodyPr/>
          <a:lstStyle/>
          <a:p>
            <a:fld id="{05FDCA15-FADF-4A9D-83DF-A90E95D364A4}" type="datetimeFigureOut">
              <a:rPr lang="en-US" smtClean="0"/>
              <a:t>8/14/2024</a:t>
            </a:fld>
            <a:endParaRPr lang="en-US"/>
          </a:p>
        </p:txBody>
      </p:sp>
      <p:sp>
        <p:nvSpPr>
          <p:cNvPr id="3" name="Footer Placeholder 2">
            <a:extLst>
              <a:ext uri="{FF2B5EF4-FFF2-40B4-BE49-F238E27FC236}">
                <a16:creationId xmlns:a16="http://schemas.microsoft.com/office/drawing/2014/main" id="{CC772B6B-C593-9D73-EB1A-3F407D6C99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64A27B-F1FE-056D-B52A-167B2400C189}"/>
              </a:ext>
            </a:extLst>
          </p:cNvPr>
          <p:cNvSpPr>
            <a:spLocks noGrp="1"/>
          </p:cNvSpPr>
          <p:nvPr>
            <p:ph type="sldNum" sz="quarter" idx="12"/>
          </p:nvPr>
        </p:nvSpPr>
        <p:spPr/>
        <p:txBody>
          <a:bodyPr/>
          <a:lstStyle/>
          <a:p>
            <a:fld id="{3BABB8D6-8037-4226-8F84-F73620B65845}" type="slidenum">
              <a:rPr lang="en-US" smtClean="0"/>
              <a:t>‹#›</a:t>
            </a:fld>
            <a:endParaRPr lang="en-US"/>
          </a:p>
        </p:txBody>
      </p:sp>
    </p:spTree>
    <p:extLst>
      <p:ext uri="{BB962C8B-B14F-4D97-AF65-F5344CB8AC3E}">
        <p14:creationId xmlns:p14="http://schemas.microsoft.com/office/powerpoint/2010/main" val="1636636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E996-ECAF-3BAC-774D-B496BD3C5A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0C1DE3-CADE-2950-D3ED-8DCAA22E1C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41505-628C-394D-6AA5-AD8D9FEF9E4C}"/>
              </a:ext>
            </a:extLst>
          </p:cNvPr>
          <p:cNvSpPr>
            <a:spLocks noGrp="1"/>
          </p:cNvSpPr>
          <p:nvPr>
            <p:ph type="dt" sz="half" idx="10"/>
          </p:nvPr>
        </p:nvSpPr>
        <p:spPr/>
        <p:txBody>
          <a:bodyPr/>
          <a:lstStyle/>
          <a:p>
            <a:fld id="{05FDCA15-FADF-4A9D-83DF-A90E95D364A4}" type="datetimeFigureOut">
              <a:rPr lang="en-US" smtClean="0"/>
              <a:t>8/14/2024</a:t>
            </a:fld>
            <a:endParaRPr lang="en-US"/>
          </a:p>
        </p:txBody>
      </p:sp>
      <p:sp>
        <p:nvSpPr>
          <p:cNvPr id="5" name="Footer Placeholder 4">
            <a:extLst>
              <a:ext uri="{FF2B5EF4-FFF2-40B4-BE49-F238E27FC236}">
                <a16:creationId xmlns:a16="http://schemas.microsoft.com/office/drawing/2014/main" id="{A74AE4F3-6D45-B067-7020-DFF1E88C12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0D4E3-4102-09E7-5B8D-CB3760E27AF0}"/>
              </a:ext>
            </a:extLst>
          </p:cNvPr>
          <p:cNvSpPr>
            <a:spLocks noGrp="1"/>
          </p:cNvSpPr>
          <p:nvPr>
            <p:ph type="sldNum" sz="quarter" idx="12"/>
          </p:nvPr>
        </p:nvSpPr>
        <p:spPr/>
        <p:txBody>
          <a:bodyPr/>
          <a:lstStyle/>
          <a:p>
            <a:fld id="{3BABB8D6-8037-4226-8F84-F73620B65845}" type="slidenum">
              <a:rPr lang="en-US" smtClean="0"/>
              <a:t>‹#›</a:t>
            </a:fld>
            <a:endParaRPr lang="en-US"/>
          </a:p>
        </p:txBody>
      </p:sp>
    </p:spTree>
    <p:extLst>
      <p:ext uri="{BB962C8B-B14F-4D97-AF65-F5344CB8AC3E}">
        <p14:creationId xmlns:p14="http://schemas.microsoft.com/office/powerpoint/2010/main" val="369607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1C0D4-4EFD-A103-E846-77C4D61E08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C5679D-3890-88F2-5F9A-570FF5217A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8CB0B-BDDD-BDF9-E2F3-5A11E599BF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B9BB7-31B0-4411-9B55-10EEFD4A7D01}" type="datetimeFigureOut">
              <a:rPr lang="en-US" smtClean="0"/>
              <a:t>8/14/2024</a:t>
            </a:fld>
            <a:endParaRPr lang="en-US"/>
          </a:p>
        </p:txBody>
      </p:sp>
      <p:sp>
        <p:nvSpPr>
          <p:cNvPr id="5" name="Footer Placeholder 4">
            <a:extLst>
              <a:ext uri="{FF2B5EF4-FFF2-40B4-BE49-F238E27FC236}">
                <a16:creationId xmlns:a16="http://schemas.microsoft.com/office/drawing/2014/main" id="{4A83FA1D-4B45-1225-5965-D95C0FB0DD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39E142-7620-FE66-4710-68EF0F43A6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AE75E-A483-4860-9960-E25417DC0A39}" type="slidenum">
              <a:rPr lang="en-US" smtClean="0"/>
              <a:t>‹#›</a:t>
            </a:fld>
            <a:endParaRPr lang="en-US"/>
          </a:p>
        </p:txBody>
      </p:sp>
    </p:spTree>
    <p:extLst>
      <p:ext uri="{BB962C8B-B14F-4D97-AF65-F5344CB8AC3E}">
        <p14:creationId xmlns:p14="http://schemas.microsoft.com/office/powerpoint/2010/main" val="9704565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7E84ED-A778-D4D8-F91B-CD29BE92B3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F2E657-3CB7-2ACE-7A82-F355ADBAD0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912810-EBD9-E034-14FE-95EB88C087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9B21F8-3973-48F2-A991-2B673266BD6E}" type="datetimeFigureOut">
              <a:rPr lang="en-US" smtClean="0"/>
              <a:t>8/14/2024</a:t>
            </a:fld>
            <a:endParaRPr lang="en-US"/>
          </a:p>
        </p:txBody>
      </p:sp>
      <p:sp>
        <p:nvSpPr>
          <p:cNvPr id="5" name="Footer Placeholder 4">
            <a:extLst>
              <a:ext uri="{FF2B5EF4-FFF2-40B4-BE49-F238E27FC236}">
                <a16:creationId xmlns:a16="http://schemas.microsoft.com/office/drawing/2014/main" id="{2A906A72-DAA6-E244-425F-7CA402DAFF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474353-5539-0993-984B-8D9DB404C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A59429-E38C-48AE-8F12-C8022D9B20DC}" type="slidenum">
              <a:rPr lang="en-US" smtClean="0"/>
              <a:t>‹#›</a:t>
            </a:fld>
            <a:endParaRPr lang="en-US"/>
          </a:p>
        </p:txBody>
      </p:sp>
    </p:spTree>
    <p:extLst>
      <p:ext uri="{BB962C8B-B14F-4D97-AF65-F5344CB8AC3E}">
        <p14:creationId xmlns:p14="http://schemas.microsoft.com/office/powerpoint/2010/main" val="386540780"/>
      </p:ext>
    </p:extLst>
  </p:cSld>
  <p:clrMap bg1="lt1" tx1="dk1" bg2="lt2" tx2="dk2" accent1="accent1" accent2="accent2" accent3="accent3" accent4="accent4" accent5="accent5" accent6="accent6" hlink="hlink" folHlink="folHlink"/>
  <p:sldLayoutIdLst>
    <p:sldLayoutId id="2147483675" r:id="rId1"/>
    <p:sldLayoutId id="2147483673" r:id="rId2"/>
    <p:sldLayoutId id="2147483651" r:id="rId3"/>
    <p:sldLayoutId id="2147483652" r:id="rId4"/>
    <p:sldLayoutId id="2147483653" r:id="rId5"/>
    <p:sldLayoutId id="2147483654" r:id="rId6"/>
    <p:sldLayoutId id="2147483674"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7192FF-6BE5-A2D0-D508-A0150A2B9E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CE409A-2AA4-2CA5-FFA9-86CBA4FD1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7729D-382D-4C13-4169-7702B39BC4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FDCA15-FADF-4A9D-83DF-A90E95D364A4}" type="datetimeFigureOut">
              <a:rPr lang="en-US" smtClean="0"/>
              <a:t>8/14/2024</a:t>
            </a:fld>
            <a:endParaRPr lang="en-US"/>
          </a:p>
        </p:txBody>
      </p:sp>
      <p:sp>
        <p:nvSpPr>
          <p:cNvPr id="5" name="Footer Placeholder 4">
            <a:extLst>
              <a:ext uri="{FF2B5EF4-FFF2-40B4-BE49-F238E27FC236}">
                <a16:creationId xmlns:a16="http://schemas.microsoft.com/office/drawing/2014/main" id="{456E0152-C1CD-EE9E-BB8D-771AF2F2D4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96EFFAD-0406-207E-A474-FDFE8EF64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ABB8D6-8037-4226-8F84-F73620B65845}" type="slidenum">
              <a:rPr lang="en-US" smtClean="0"/>
              <a:t>‹#›</a:t>
            </a:fld>
            <a:endParaRPr lang="en-US"/>
          </a:p>
        </p:txBody>
      </p:sp>
    </p:spTree>
    <p:extLst>
      <p:ext uri="{BB962C8B-B14F-4D97-AF65-F5344CB8AC3E}">
        <p14:creationId xmlns:p14="http://schemas.microsoft.com/office/powerpoint/2010/main" val="1233526205"/>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sociallover.net/welcome-imag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hyperlink" Target="https://ncrapidresource.org/self-paced-courses/residential-service-lines-and-the-continuum-of-care/" TargetMode="External"/><Relationship Id="rId2" Type="http://schemas.openxmlformats.org/officeDocument/2006/relationships/hyperlink" Target="https://ncrapidresource.org/training-tools-resources/calendars/" TargetMode="External"/><Relationship Id="rId1" Type="http://schemas.openxmlformats.org/officeDocument/2006/relationships/slideLayout" Target="../slideLayouts/slideLayout23.xml"/><Relationship Id="rId5" Type="http://schemas.openxmlformats.org/officeDocument/2006/relationships/hyperlink" Target="mailto:rlauret@ncrapidresource.org" TargetMode="External"/><Relationship Id="rId4" Type="http://schemas.openxmlformats.org/officeDocument/2006/relationships/hyperlink" Target="mailto:mnewman@ncrapidresource.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huffpost.com/entry/need-to-know-about-foster-parent_l_5ce5526ae4b0d513447dc00e"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hyperlink" Target="https://ncrapidresource.org/event/food-hoarding-whats-behind-the-behavior-20/" TargetMode="External"/><Relationship Id="rId3" Type="http://schemas.openxmlformats.org/officeDocument/2006/relationships/hyperlink" Target="https://ncrapidresource.org/event/dealing-with-sneaky-behaviors-handling-stealing-lying/" TargetMode="External"/><Relationship Id="rId7" Type="http://schemas.openxmlformats.org/officeDocument/2006/relationships/hyperlink" Target="https://ncrapidresource.org/event/understanding-sexualized-behaviors-of-school-age-youth-1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ncrapidresource.org/event/beneficial-tools-to-maintain-stable-placements-4/" TargetMode="External"/><Relationship Id="rId5" Type="http://schemas.openxmlformats.org/officeDocument/2006/relationships/hyperlink" Target="https://ncrapidresource.org/event/embracing-cultural-differences-in-foster-care-5/" TargetMode="External"/><Relationship Id="rId4" Type="http://schemas.openxmlformats.org/officeDocument/2006/relationships/hyperlink" Target="https://ncrapidresource.org/event/how-to-secure-all-firearms-effectively-in-your-home/" TargetMode="External"/><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row of colorful pots with flowers&#10;&#10;Description automatically generated">
            <a:extLst>
              <a:ext uri="{FF2B5EF4-FFF2-40B4-BE49-F238E27FC236}">
                <a16:creationId xmlns:a16="http://schemas.microsoft.com/office/drawing/2014/main" id="{94CC0557-2C11-C1C6-873D-3BCC9501D9F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8664" b="20541"/>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9" name="Content Placeholder 8">
            <a:extLst>
              <a:ext uri="{FF2B5EF4-FFF2-40B4-BE49-F238E27FC236}">
                <a16:creationId xmlns:a16="http://schemas.microsoft.com/office/drawing/2014/main" id="{07C50943-FD0A-A187-5203-84E64967BAF2}"/>
              </a:ext>
            </a:extLst>
          </p:cNvPr>
          <p:cNvSpPr>
            <a:spLocks noGrp="1"/>
          </p:cNvSpPr>
          <p:nvPr>
            <p:ph idx="1"/>
          </p:nvPr>
        </p:nvSpPr>
        <p:spPr>
          <a:xfrm>
            <a:off x="4654294" y="4777739"/>
            <a:ext cx="6897626" cy="1399223"/>
          </a:xfrm>
        </p:spPr>
        <p:txBody>
          <a:bodyPr anchor="ctr">
            <a:normAutofit/>
          </a:bodyPr>
          <a:lstStyle/>
          <a:p>
            <a:r>
              <a:rPr lang="en-US" sz="1900"/>
              <a:t>Hello &amp; Welcome</a:t>
            </a:r>
          </a:p>
          <a:p>
            <a:pPr marL="0" indent="0">
              <a:buNone/>
            </a:pPr>
            <a:r>
              <a:rPr lang="en-US" sz="1900"/>
              <a:t> </a:t>
            </a:r>
          </a:p>
        </p:txBody>
      </p:sp>
      <p:pic>
        <p:nvPicPr>
          <p:cNvPr id="7" name="Picture 6" descr="A close-up of a logo&#10;&#10;Description automatically generated">
            <a:extLst>
              <a:ext uri="{FF2B5EF4-FFF2-40B4-BE49-F238E27FC236}">
                <a16:creationId xmlns:a16="http://schemas.microsoft.com/office/drawing/2014/main" id="{32DE2571-205D-01DD-FDA1-5CC43CD46A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856" y="4635975"/>
            <a:ext cx="4101860" cy="1371600"/>
          </a:xfrm>
          <a:prstGeom prst="rect">
            <a:avLst/>
          </a:prstGeom>
        </p:spPr>
      </p:pic>
    </p:spTree>
    <p:extLst>
      <p:ext uri="{BB962C8B-B14F-4D97-AF65-F5344CB8AC3E}">
        <p14:creationId xmlns:p14="http://schemas.microsoft.com/office/powerpoint/2010/main" val="3115802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lose up of a logo">
            <a:extLst>
              <a:ext uri="{FF2B5EF4-FFF2-40B4-BE49-F238E27FC236}">
                <a16:creationId xmlns:a16="http://schemas.microsoft.com/office/drawing/2014/main" id="{B2344D58-6F82-0AF4-3D6D-E535C60041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548641"/>
            <a:ext cx="10905066" cy="3129279"/>
          </a:xfrm>
          <a:prstGeom prst="rect">
            <a:avLst/>
          </a:prstGeom>
        </p:spPr>
      </p:pic>
      <p:sp>
        <p:nvSpPr>
          <p:cNvPr id="6" name="TextBox 5">
            <a:extLst>
              <a:ext uri="{FF2B5EF4-FFF2-40B4-BE49-F238E27FC236}">
                <a16:creationId xmlns:a16="http://schemas.microsoft.com/office/drawing/2014/main" id="{F6D8315B-D24B-794F-F868-45902A7E5142}"/>
              </a:ext>
            </a:extLst>
          </p:cNvPr>
          <p:cNvSpPr txBox="1"/>
          <p:nvPr/>
        </p:nvSpPr>
        <p:spPr>
          <a:xfrm>
            <a:off x="643467" y="4246880"/>
            <a:ext cx="11253893" cy="707886"/>
          </a:xfrm>
          <a:prstGeom prst="rect">
            <a:avLst/>
          </a:prstGeom>
          <a:noFill/>
        </p:spPr>
        <p:txBody>
          <a:bodyPr wrap="square" rtlCol="0">
            <a:spAutoFit/>
          </a:bodyPr>
          <a:lstStyle/>
          <a:p>
            <a:r>
              <a:rPr lang="en-US" sz="4000"/>
              <a:t>Division of Child and Family Wellbeing Initiatives</a:t>
            </a:r>
          </a:p>
        </p:txBody>
      </p:sp>
      <p:sp>
        <p:nvSpPr>
          <p:cNvPr id="7" name="TextBox 6">
            <a:extLst>
              <a:ext uri="{FF2B5EF4-FFF2-40B4-BE49-F238E27FC236}">
                <a16:creationId xmlns:a16="http://schemas.microsoft.com/office/drawing/2014/main" id="{EBA6D805-7E4D-B39A-C415-2A89898AC992}"/>
              </a:ext>
            </a:extLst>
          </p:cNvPr>
          <p:cNvSpPr txBox="1"/>
          <p:nvPr/>
        </p:nvSpPr>
        <p:spPr>
          <a:xfrm>
            <a:off x="200526" y="208547"/>
            <a:ext cx="11696834" cy="6264442"/>
          </a:xfrm>
          <a:prstGeom prst="rect">
            <a:avLst/>
          </a:prstGeom>
          <a:noFill/>
          <a:ln w="76200">
            <a:solidFill>
              <a:srgbClr val="0070C0"/>
            </a:solidFill>
          </a:ln>
        </p:spPr>
        <p:txBody>
          <a:bodyPr wrap="square" rtlCol="0">
            <a:spAutoFit/>
          </a:bodyPr>
          <a:lstStyle/>
          <a:p>
            <a:endParaRPr lang="en-US"/>
          </a:p>
        </p:txBody>
      </p:sp>
    </p:spTree>
    <p:extLst>
      <p:ext uri="{BB962C8B-B14F-4D97-AF65-F5344CB8AC3E}">
        <p14:creationId xmlns:p14="http://schemas.microsoft.com/office/powerpoint/2010/main" val="424954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vesting in Family Type Settings for Children &#10;Increased Training &#10;Recruitment of &#10;and Support for &#10;TFC and IAFT &#10;Treatment &#10;Providers &#10;Parents &#10;Getting to a Yes &#10;for Children &#10;Improved &#10;Outcomes &#10;Urgent Crisis &#10;Placements ">
            <a:extLst>
              <a:ext uri="{FF2B5EF4-FFF2-40B4-BE49-F238E27FC236}">
                <a16:creationId xmlns:a16="http://schemas.microsoft.com/office/drawing/2014/main" id="{0BC27284-A2DD-C11B-AFD1-950EC2C022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617" y="2133600"/>
            <a:ext cx="8103139" cy="3954379"/>
          </a:xfrm>
          <a:prstGeom prst="rect">
            <a:avLst/>
          </a:prstGeom>
        </p:spPr>
      </p:pic>
      <p:sp>
        <p:nvSpPr>
          <p:cNvPr id="6" name="TextBox 5">
            <a:extLst>
              <a:ext uri="{FF2B5EF4-FFF2-40B4-BE49-F238E27FC236}">
                <a16:creationId xmlns:a16="http://schemas.microsoft.com/office/drawing/2014/main" id="{C01D9CB7-7798-47B7-CF7E-8F6CD731EE0D}"/>
              </a:ext>
            </a:extLst>
          </p:cNvPr>
          <p:cNvSpPr txBox="1"/>
          <p:nvPr/>
        </p:nvSpPr>
        <p:spPr>
          <a:xfrm>
            <a:off x="224589" y="168442"/>
            <a:ext cx="11710737" cy="6505074"/>
          </a:xfrm>
          <a:prstGeom prst="rect">
            <a:avLst/>
          </a:prstGeom>
          <a:noFill/>
          <a:ln w="38100">
            <a:solidFill>
              <a:srgbClr val="0070C0"/>
            </a:solidFill>
          </a:ln>
        </p:spPr>
        <p:txBody>
          <a:bodyPr wrap="square" rtlCol="0">
            <a:spAutoFit/>
          </a:bodyPr>
          <a:lstStyle/>
          <a:p>
            <a:endParaRPr lang="en-US"/>
          </a:p>
        </p:txBody>
      </p:sp>
      <p:sp>
        <p:nvSpPr>
          <p:cNvPr id="5" name="TextBox 4">
            <a:extLst>
              <a:ext uri="{FF2B5EF4-FFF2-40B4-BE49-F238E27FC236}">
                <a16:creationId xmlns:a16="http://schemas.microsoft.com/office/drawing/2014/main" id="{2C0EE40D-F2DC-46BB-7546-5C4AFE4D8C9F}"/>
              </a:ext>
            </a:extLst>
          </p:cNvPr>
          <p:cNvSpPr txBox="1"/>
          <p:nvPr/>
        </p:nvSpPr>
        <p:spPr>
          <a:xfrm>
            <a:off x="721894" y="689811"/>
            <a:ext cx="10796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srgbClr val="FFC000"/>
                </a:solidFill>
                <a:effectLst/>
                <a:uLnTx/>
                <a:uFillTx/>
                <a:latin typeface="Aptos" panose="02110004020202020204"/>
                <a:ea typeface="+mn-ea"/>
                <a:cs typeface="+mn-cs"/>
              </a:rPr>
              <a:t>The Goal of the Division of Child and Family Wellbeing</a:t>
            </a:r>
          </a:p>
        </p:txBody>
      </p:sp>
    </p:spTree>
    <p:extLst>
      <p:ext uri="{BB962C8B-B14F-4D97-AF65-F5344CB8AC3E}">
        <p14:creationId xmlns:p14="http://schemas.microsoft.com/office/powerpoint/2010/main" val="2540530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006B-0311-763F-4CA1-527E70B83D77}"/>
              </a:ext>
            </a:extLst>
          </p:cNvPr>
          <p:cNvSpPr>
            <a:spLocks noGrp="1"/>
          </p:cNvSpPr>
          <p:nvPr>
            <p:ph type="ctrTitle"/>
          </p:nvPr>
        </p:nvSpPr>
        <p:spPr/>
        <p:txBody>
          <a:bodyPr>
            <a:normAutofit fontScale="90000"/>
          </a:bodyPr>
          <a:lstStyle/>
          <a:p>
            <a:pPr marL="0" marR="0" algn="l">
              <a:lnSpc>
                <a:spcPct val="115000"/>
              </a:lnSpc>
              <a:spcBef>
                <a:spcPts val="0"/>
              </a:spcBef>
              <a:spcAft>
                <a:spcPts val="0"/>
              </a:spcAft>
            </a:pPr>
            <a:r>
              <a:rPr lang="en-US" sz="4400" b="1" i="1" spc="75">
                <a:solidFill>
                  <a:srgbClr val="FFC000"/>
                </a:solidFill>
                <a:effectLst/>
                <a:latin typeface="Calibri" panose="020F0502020204030204" pitchFamily="34" charset="0"/>
                <a:cs typeface="Times New Roman" panose="02020603050405020304" pitchFamily="18" charset="0"/>
              </a:rPr>
              <a:t>Treatment Parent Specialist Certification</a:t>
            </a:r>
            <a:br>
              <a:rPr lang="en-US" sz="4400" b="1" spc="75">
                <a:solidFill>
                  <a:srgbClr val="4472C4"/>
                </a:solidFill>
                <a:effectLst/>
                <a:latin typeface="Segoe UI" panose="020B0502040204020203" pitchFamily="34" charset="0"/>
                <a:cs typeface="Times New Roman (Body CS)"/>
              </a:rPr>
            </a:br>
            <a:r>
              <a:rPr lang="en-US" sz="4400" b="1" i="1" spc="75">
                <a:solidFill>
                  <a:srgbClr val="FFC000"/>
                </a:solidFill>
                <a:effectLst/>
                <a:latin typeface="Calibri" panose="020F0502020204030204" pitchFamily="34" charset="0"/>
                <a:cs typeface="Times New Roman" panose="02020603050405020304" pitchFamily="18" charset="0"/>
              </a:rPr>
              <a:t>                         “Sticky Families”</a:t>
            </a:r>
            <a:r>
              <a:rPr lang="en-US" sz="4400" b="1" i="1" spc="75">
                <a:solidFill>
                  <a:srgbClr val="4472C4"/>
                </a:solidFill>
                <a:effectLst/>
                <a:latin typeface="Calibri" panose="020F0502020204030204" pitchFamily="34" charset="0"/>
                <a:cs typeface="Times New Roman" panose="02020603050405020304" pitchFamily="18" charset="0"/>
              </a:rPr>
              <a:t> </a:t>
            </a:r>
            <a:br>
              <a:rPr lang="en-US" sz="4000" b="1" spc="75">
                <a:solidFill>
                  <a:srgbClr val="4472C4"/>
                </a:solidFill>
                <a:effectLst/>
                <a:latin typeface="Segoe UI" panose="020B0502040204020203" pitchFamily="34" charset="0"/>
                <a:cs typeface="Times New Roman (Body CS)"/>
              </a:rPr>
            </a:br>
            <a:endParaRPr lang="en-US"/>
          </a:p>
        </p:txBody>
      </p:sp>
      <p:sp>
        <p:nvSpPr>
          <p:cNvPr id="4" name="TextBox 3">
            <a:extLst>
              <a:ext uri="{FF2B5EF4-FFF2-40B4-BE49-F238E27FC236}">
                <a16:creationId xmlns:a16="http://schemas.microsoft.com/office/drawing/2014/main" id="{764B2DA8-343C-BAFF-4D3A-C66DA455B9B0}"/>
              </a:ext>
            </a:extLst>
          </p:cNvPr>
          <p:cNvSpPr txBox="1"/>
          <p:nvPr/>
        </p:nvSpPr>
        <p:spPr>
          <a:xfrm>
            <a:off x="280737" y="144379"/>
            <a:ext cx="11742821" cy="6569242"/>
          </a:xfrm>
          <a:prstGeom prst="rect">
            <a:avLst/>
          </a:prstGeom>
          <a:noFill/>
          <a:ln w="38100">
            <a:solidFill>
              <a:srgbClr val="0070C0"/>
            </a:solidFill>
          </a:ln>
        </p:spPr>
        <p:txBody>
          <a:bodyPr wrap="square" rtlCol="0">
            <a:spAutoFit/>
          </a:bodyPr>
          <a:lstStyle/>
          <a:p>
            <a:endParaRPr lang="en-US"/>
          </a:p>
        </p:txBody>
      </p:sp>
      <p:sp>
        <p:nvSpPr>
          <p:cNvPr id="3" name="Subtitle 2">
            <a:extLst>
              <a:ext uri="{FF2B5EF4-FFF2-40B4-BE49-F238E27FC236}">
                <a16:creationId xmlns:a16="http://schemas.microsoft.com/office/drawing/2014/main" id="{0512314A-588D-CDA0-37CE-9C7AB3A01686}"/>
              </a:ext>
            </a:extLst>
          </p:cNvPr>
          <p:cNvSpPr>
            <a:spLocks noGrp="1"/>
          </p:cNvSpPr>
          <p:nvPr>
            <p:ph type="subTitle" idx="1"/>
          </p:nvPr>
        </p:nvSpPr>
        <p:spPr>
          <a:xfrm>
            <a:off x="1524000" y="2967789"/>
            <a:ext cx="9144000" cy="3104147"/>
          </a:xfrm>
        </p:spPr>
        <p:txBody>
          <a:bodyPr>
            <a:normAutofit/>
          </a:bodyPr>
          <a:lstStyle/>
          <a:p>
            <a:r>
              <a:rPr lang="en-US" sz="2400" b="1" i="1">
                <a:solidFill>
                  <a:srgbClr val="0070C0"/>
                </a:solidFill>
                <a:effectLst/>
                <a:latin typeface="Calibri" panose="020F0502020204030204" pitchFamily="34" charset="0"/>
                <a:ea typeface="MS Mincho" panose="02020609040205080304" pitchFamily="49" charset="-128"/>
                <a:cs typeface="Times New Roman" panose="02020603050405020304" pitchFamily="18" charset="0"/>
              </a:rPr>
              <a:t>Treatment Foster care struggles to secure placement for high-acuity youth and dually diagnosed consumers. Frequent referral responses state “no” due to high acuity behaviors (property destruction, sexualized behaviors) as the reason for placement denials and inability to match to open homes. RRFF’s creation of the Treatment Parent Specialist Certification (TPSC) program will support an educational training program to provide treatment parents with the enhanced skill set necessary to meet the youth’s needs in the community instead of a residential facility</a:t>
            </a:r>
            <a:r>
              <a:rPr lang="en-US" sz="2400" b="1">
                <a:effectLst/>
                <a:latin typeface="Calibri" panose="020F0502020204030204" pitchFamily="34" charset="0"/>
                <a:ea typeface="MS Mincho" panose="02020609040205080304" pitchFamily="49" charset="-128"/>
                <a:cs typeface="Times New Roman" panose="02020603050405020304" pitchFamily="18" charset="0"/>
              </a:rPr>
              <a:t>. </a:t>
            </a:r>
            <a:endParaRPr lang="en-US"/>
          </a:p>
        </p:txBody>
      </p:sp>
    </p:spTree>
    <p:extLst>
      <p:ext uri="{BB962C8B-B14F-4D97-AF65-F5344CB8AC3E}">
        <p14:creationId xmlns:p14="http://schemas.microsoft.com/office/powerpoint/2010/main" val="271744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FE0907-CFF8-C8C8-030B-6E4948F7DCB2}"/>
              </a:ext>
            </a:extLst>
          </p:cNvPr>
          <p:cNvSpPr txBox="1"/>
          <p:nvPr/>
        </p:nvSpPr>
        <p:spPr>
          <a:xfrm>
            <a:off x="240632" y="232610"/>
            <a:ext cx="11622505" cy="6424863"/>
          </a:xfrm>
          <a:prstGeom prst="rect">
            <a:avLst/>
          </a:prstGeom>
          <a:noFill/>
          <a:ln w="38100">
            <a:solidFill>
              <a:srgbClr val="0070C0"/>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8E05F464-B8C0-07DA-8F00-F39E8554937D}"/>
              </a:ext>
            </a:extLst>
          </p:cNvPr>
          <p:cNvSpPr txBox="1"/>
          <p:nvPr/>
        </p:nvSpPr>
        <p:spPr>
          <a:xfrm>
            <a:off x="1290320" y="965200"/>
            <a:ext cx="10058400" cy="5494838"/>
          </a:xfrm>
          <a:prstGeom prst="rect">
            <a:avLst/>
          </a:prstGeom>
          <a:noFill/>
        </p:spPr>
        <p:txBody>
          <a:bodyPr wrap="square" rtlCol="0">
            <a:spAutoFit/>
          </a:bodyPr>
          <a:lstStyle/>
          <a:p>
            <a:pPr marL="0" marR="0" algn="ctr">
              <a:lnSpc>
                <a:spcPct val="107000"/>
              </a:lnSpc>
              <a:spcBef>
                <a:spcPts val="0"/>
              </a:spcBef>
              <a:spcAft>
                <a:spcPts val="800"/>
              </a:spcAft>
            </a:pPr>
            <a:r>
              <a:rPr lang="en-US" sz="6000" i="1">
                <a:solidFill>
                  <a:srgbClr val="FFC000"/>
                </a:solidFill>
              </a:rPr>
              <a:t>Treatment Parent Specialist- IAFT</a:t>
            </a:r>
            <a:r>
              <a:rPr lang="en-US" sz="6000">
                <a:effectLst/>
                <a:latin typeface="Calibri" panose="020F0502020204030204" pitchFamily="34" charset="0"/>
                <a:ea typeface="Calibri" panose="020F0502020204030204" pitchFamily="34" charset="0"/>
                <a:cs typeface="Times New Roman" panose="02020603050405020304" pitchFamily="18" charset="0"/>
              </a:rPr>
              <a:t>® </a:t>
            </a:r>
            <a:r>
              <a:rPr lang="en-US" sz="6000" i="1">
                <a:solidFill>
                  <a:srgbClr val="FFC000"/>
                </a:solidFill>
              </a:rPr>
              <a:t>Provider Network</a:t>
            </a:r>
          </a:p>
          <a:p>
            <a:pPr algn="ctr"/>
            <a:r>
              <a:rPr lang="en-US" sz="4000" i="1">
                <a:solidFill>
                  <a:srgbClr val="0070C0"/>
                </a:solidFill>
              </a:rPr>
              <a:t>Expectations</a:t>
            </a:r>
          </a:p>
          <a:p>
            <a:pPr marL="285750" indent="-285750">
              <a:buFont typeface="Arial" panose="020B0604020202020204" pitchFamily="34" charset="0"/>
              <a:buChar char="•"/>
            </a:pPr>
            <a:r>
              <a:rPr lang="en-US" sz="2200"/>
              <a:t>Utilize IAFT homes- minimum 25 across the IAFT network</a:t>
            </a:r>
            <a:endParaRPr lang="en-US" sz="2200">
              <a:highlight>
                <a:srgbClr val="FFFF00"/>
              </a:highlight>
            </a:endParaRPr>
          </a:p>
          <a:p>
            <a:pPr marL="285750" indent="-285750">
              <a:buFont typeface="Arial" panose="020B0604020202020204" pitchFamily="34" charset="0"/>
              <a:buChar char="•"/>
            </a:pPr>
            <a:r>
              <a:rPr lang="en-US" sz="2200"/>
              <a:t>35 hours training required for certification provided by RRFF</a:t>
            </a:r>
          </a:p>
          <a:p>
            <a:pPr marL="285750" indent="-285750">
              <a:buFont typeface="Arial" panose="020B0604020202020204" pitchFamily="34" charset="0"/>
              <a:buChar char="•"/>
            </a:pPr>
            <a:r>
              <a:rPr lang="en-US" sz="2200"/>
              <a:t>Attestation</a:t>
            </a:r>
          </a:p>
          <a:p>
            <a:pPr marL="285750" indent="-285750">
              <a:buFont typeface="Arial" panose="020B0604020202020204" pitchFamily="34" charset="0"/>
              <a:buChar char="•"/>
            </a:pPr>
            <a:r>
              <a:rPr lang="en-US" sz="2200"/>
              <a:t>QP training 15 hours</a:t>
            </a:r>
          </a:p>
          <a:p>
            <a:pPr marL="285750" indent="-285750">
              <a:buFont typeface="Arial" panose="020B0604020202020204" pitchFamily="34" charset="0"/>
              <a:buChar char="•"/>
            </a:pPr>
            <a:r>
              <a:rPr lang="en-US" sz="2200"/>
              <a:t>Referral Response and Acceptance rate 70% at the home level</a:t>
            </a:r>
          </a:p>
          <a:p>
            <a:pPr marL="285750" indent="-285750">
              <a:buFont typeface="Arial" panose="020B0604020202020204" pitchFamily="34" charset="0"/>
              <a:buChar char="•"/>
            </a:pPr>
            <a:r>
              <a:rPr lang="en-US" sz="2200"/>
              <a:t>Bedboard accuracy and facility profile updated</a:t>
            </a:r>
          </a:p>
          <a:p>
            <a:pPr marL="285750" indent="-285750">
              <a:buFont typeface="Arial" panose="020B0604020202020204" pitchFamily="34" charset="0"/>
              <a:buChar char="•"/>
            </a:pPr>
            <a:r>
              <a:rPr lang="en-US" sz="2200"/>
              <a:t>Guaranteed base daily rate by provider to TP for standardization of initiative</a:t>
            </a:r>
          </a:p>
          <a:p>
            <a:pPr marL="285750" indent="-285750">
              <a:buFont typeface="Arial" panose="020B0604020202020204" pitchFamily="34" charset="0"/>
              <a:buChar char="•"/>
            </a:pPr>
            <a:r>
              <a:rPr lang="en-US" sz="2200"/>
              <a:t>Stabilization and crisis support</a:t>
            </a:r>
          </a:p>
        </p:txBody>
      </p:sp>
    </p:spTree>
    <p:extLst>
      <p:ext uri="{BB962C8B-B14F-4D97-AF65-F5344CB8AC3E}">
        <p14:creationId xmlns:p14="http://schemas.microsoft.com/office/powerpoint/2010/main" val="3020476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9D0F92-A9EC-D78E-8BC6-CE50D7488C74}"/>
              </a:ext>
            </a:extLst>
          </p:cNvPr>
          <p:cNvSpPr txBox="1"/>
          <p:nvPr/>
        </p:nvSpPr>
        <p:spPr>
          <a:xfrm>
            <a:off x="200526" y="208547"/>
            <a:ext cx="11823032" cy="6352674"/>
          </a:xfrm>
          <a:prstGeom prst="rect">
            <a:avLst/>
          </a:prstGeom>
          <a:noFill/>
          <a:ln w="38100">
            <a:solidFill>
              <a:srgbClr val="0070C0"/>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45A8D3BB-1EDE-6CF5-0BF3-77CFF08FD54F}"/>
              </a:ext>
            </a:extLst>
          </p:cNvPr>
          <p:cNvSpPr txBox="1"/>
          <p:nvPr/>
        </p:nvSpPr>
        <p:spPr>
          <a:xfrm>
            <a:off x="1270000" y="1493520"/>
            <a:ext cx="10149840" cy="3231654"/>
          </a:xfrm>
          <a:prstGeom prst="rect">
            <a:avLst/>
          </a:prstGeom>
          <a:noFill/>
        </p:spPr>
        <p:txBody>
          <a:bodyPr wrap="square" lIns="91440" tIns="45720" rIns="91440" bIns="45720" rtlCol="0" anchor="t">
            <a:spAutoFit/>
          </a:bodyPr>
          <a:lstStyle/>
          <a:p>
            <a:pPr algn="ctr"/>
            <a:r>
              <a:rPr lang="en-US" sz="4400" i="1" dirty="0">
                <a:solidFill>
                  <a:srgbClr val="FFC000"/>
                </a:solidFill>
              </a:rPr>
              <a:t>Deliverables from TPS Initiatives</a:t>
            </a:r>
          </a:p>
          <a:p>
            <a:pPr marL="342900" indent="-342900">
              <a:buFont typeface="Arial" panose="020B0604020202020204" pitchFamily="34" charset="0"/>
              <a:buChar char="•"/>
            </a:pPr>
            <a:r>
              <a:rPr lang="en-US" sz="2000" dirty="0"/>
              <a:t>Dedicated referral flow in CCW</a:t>
            </a:r>
          </a:p>
          <a:p>
            <a:pPr marL="342900" indent="-342900">
              <a:buFont typeface="Arial" panose="020B0604020202020204" pitchFamily="34" charset="0"/>
              <a:buChar char="•"/>
            </a:pPr>
            <a:r>
              <a:rPr lang="en-US" sz="2000" dirty="0"/>
              <a:t>Additional flat rate monthly for TPS for three months and then reduced rate for remaining months 4-6</a:t>
            </a:r>
          </a:p>
          <a:p>
            <a:pPr marL="342900" indent="-342900">
              <a:buFont typeface="Arial" panose="020B0604020202020204" pitchFamily="34" charset="0"/>
              <a:buChar char="•"/>
            </a:pPr>
            <a:r>
              <a:rPr lang="en-US" sz="2000" dirty="0"/>
              <a:t>QP incentive for months 1,2,3</a:t>
            </a:r>
          </a:p>
          <a:p>
            <a:pPr marL="342900" indent="-342900">
              <a:buFont typeface="Arial" panose="020B0604020202020204" pitchFamily="34" charset="0"/>
              <a:buChar char="•"/>
            </a:pPr>
            <a:r>
              <a:rPr lang="en-US" sz="2000" dirty="0"/>
              <a:t>Agency stipend for stabilization for first three months</a:t>
            </a:r>
          </a:p>
          <a:p>
            <a:pPr marL="342900" indent="-342900">
              <a:buFont typeface="Arial" panose="020B0604020202020204" pitchFamily="34" charset="0"/>
              <a:buChar char="•"/>
            </a:pPr>
            <a:r>
              <a:rPr lang="en-US" sz="2000" dirty="0"/>
              <a:t>Training developed  by UNC and RRFF provided cost-free</a:t>
            </a:r>
          </a:p>
          <a:p>
            <a:pPr marL="342900" indent="-342900">
              <a:buFont typeface="Arial" panose="020B0604020202020204" pitchFamily="34" charset="0"/>
              <a:buChar char="•"/>
            </a:pPr>
            <a:r>
              <a:rPr lang="en-US" sz="2000" dirty="0"/>
              <a:t>Reporting metrics for the Division-response and acceptance rate, catchments, </a:t>
            </a:r>
            <a:r>
              <a:rPr lang="en-US" sz="2000" dirty="0" err="1"/>
              <a:t>los</a:t>
            </a:r>
            <a:r>
              <a:rPr lang="en-US" sz="2000" dirty="0"/>
              <a:t>, discharge metrics, youth demographics</a:t>
            </a:r>
          </a:p>
        </p:txBody>
      </p:sp>
    </p:spTree>
    <p:extLst>
      <p:ext uri="{BB962C8B-B14F-4D97-AF65-F5344CB8AC3E}">
        <p14:creationId xmlns:p14="http://schemas.microsoft.com/office/powerpoint/2010/main" val="3484464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427373-D0B0-F662-0668-FAA457B88C41}"/>
              </a:ext>
            </a:extLst>
          </p:cNvPr>
          <p:cNvSpPr txBox="1"/>
          <p:nvPr/>
        </p:nvSpPr>
        <p:spPr>
          <a:xfrm>
            <a:off x="176463" y="200526"/>
            <a:ext cx="11654590" cy="6136106"/>
          </a:xfrm>
          <a:prstGeom prst="rect">
            <a:avLst/>
          </a:prstGeom>
          <a:noFill/>
          <a:ln w="38100">
            <a:solidFill>
              <a:srgbClr val="0070C0"/>
            </a:solidFill>
          </a:ln>
        </p:spPr>
        <p:txBody>
          <a:bodyPr wrap="square" rtlCol="0">
            <a:spAutoFit/>
          </a:bodyPr>
          <a:lstStyle/>
          <a:p>
            <a:endParaRPr lang="en-US"/>
          </a:p>
        </p:txBody>
      </p:sp>
      <p:sp>
        <p:nvSpPr>
          <p:cNvPr id="2" name="Title 1">
            <a:extLst>
              <a:ext uri="{FF2B5EF4-FFF2-40B4-BE49-F238E27FC236}">
                <a16:creationId xmlns:a16="http://schemas.microsoft.com/office/drawing/2014/main" id="{569D41C4-D936-B434-A836-96CC7DC3061A}"/>
              </a:ext>
            </a:extLst>
          </p:cNvPr>
          <p:cNvSpPr>
            <a:spLocks noGrp="1"/>
          </p:cNvSpPr>
          <p:nvPr>
            <p:ph type="ctrTitle"/>
          </p:nvPr>
        </p:nvSpPr>
        <p:spPr>
          <a:xfrm>
            <a:off x="1524000" y="1122363"/>
            <a:ext cx="9144000" cy="1082357"/>
          </a:xfrm>
        </p:spPr>
        <p:txBody>
          <a:bodyPr>
            <a:normAutofit/>
          </a:bodyPr>
          <a:lstStyle/>
          <a:p>
            <a:r>
              <a:rPr lang="en-US" sz="6000" i="1">
                <a:solidFill>
                  <a:srgbClr val="FFC000"/>
                </a:solidFill>
                <a:effectLst/>
                <a:latin typeface="Calibri" panose="020F0502020204030204" pitchFamily="34" charset="0"/>
                <a:ea typeface="MS Mincho" panose="02020609040205080304" pitchFamily="49" charset="-128"/>
                <a:cs typeface="Times New Roman" panose="02020603050405020304" pitchFamily="18" charset="0"/>
              </a:rPr>
              <a:t>Professional Parent Supports</a:t>
            </a:r>
            <a:endParaRPr lang="en-US"/>
          </a:p>
        </p:txBody>
      </p:sp>
      <p:sp>
        <p:nvSpPr>
          <p:cNvPr id="3" name="Subtitle 2">
            <a:extLst>
              <a:ext uri="{FF2B5EF4-FFF2-40B4-BE49-F238E27FC236}">
                <a16:creationId xmlns:a16="http://schemas.microsoft.com/office/drawing/2014/main" id="{033F8C2A-2A87-0D26-00DB-9BDBCF55A9F5}"/>
              </a:ext>
            </a:extLst>
          </p:cNvPr>
          <p:cNvSpPr>
            <a:spLocks noGrp="1"/>
          </p:cNvSpPr>
          <p:nvPr>
            <p:ph type="subTitle" idx="1"/>
          </p:nvPr>
        </p:nvSpPr>
        <p:spPr>
          <a:xfrm>
            <a:off x="1524000" y="2804160"/>
            <a:ext cx="9144000" cy="3362960"/>
          </a:xfrm>
        </p:spPr>
        <p:txBody>
          <a:bodyPr>
            <a:normAutofit/>
          </a:bodyPr>
          <a:lstStyle/>
          <a:p>
            <a:pPr marL="228600" marR="0">
              <a:lnSpc>
                <a:spcPct val="115000"/>
              </a:lnSpc>
              <a:spcBef>
                <a:spcPts val="0"/>
              </a:spcBef>
              <a:spcAft>
                <a:spcPts val="600"/>
              </a:spcAft>
            </a:pPr>
            <a:r>
              <a:rPr lang="en-US" sz="2400" i="1">
                <a:solidFill>
                  <a:srgbClr val="0070C0"/>
                </a:solidFill>
                <a:effectLst/>
                <a:latin typeface="Calibri" panose="020F0502020204030204" pitchFamily="34" charset="0"/>
                <a:ea typeface="MS Mincho" panose="02020609040205080304" pitchFamily="49" charset="-128"/>
                <a:cs typeface="Times New Roman" panose="02020603050405020304" pitchFamily="18" charset="0"/>
              </a:rPr>
              <a:t>PPS will support therapeutic treatment provider agencies by providing 10-15 hours weekly per youth as needed. The goal is to create a “Village” to provide the treatment parent with additional support, ensure proper supervision, and allow the youth to build additional natural supports within their home community.</a:t>
            </a:r>
            <a:endParaRPr lang="en-US" sz="1600" i="1">
              <a:effectLst/>
              <a:latin typeface="Calibri" panose="020F0502020204030204" pitchFamily="34" charset="0"/>
              <a:ea typeface="MS Mincho" panose="02020609040205080304" pitchFamily="49" charset="-128"/>
              <a:cs typeface="Times New Roman" panose="02020603050405020304" pitchFamily="18" charset="0"/>
            </a:endParaRPr>
          </a:p>
          <a:p>
            <a:r>
              <a:rPr lang="en-US"/>
              <a:t>Natural Supports and DSS Basic Family Foster</a:t>
            </a:r>
          </a:p>
        </p:txBody>
      </p:sp>
    </p:spTree>
    <p:extLst>
      <p:ext uri="{BB962C8B-B14F-4D97-AF65-F5344CB8AC3E}">
        <p14:creationId xmlns:p14="http://schemas.microsoft.com/office/powerpoint/2010/main" val="317887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9F44FDE-09A4-ED5A-3009-647E06D2DDF7}"/>
              </a:ext>
            </a:extLst>
          </p:cNvPr>
          <p:cNvSpPr txBox="1"/>
          <p:nvPr/>
        </p:nvSpPr>
        <p:spPr>
          <a:xfrm>
            <a:off x="340092" y="260684"/>
            <a:ext cx="11542295" cy="6336631"/>
          </a:xfrm>
          <a:prstGeom prst="rect">
            <a:avLst/>
          </a:prstGeom>
          <a:noFill/>
          <a:ln w="38100">
            <a:solidFill>
              <a:schemeClr val="accent1"/>
            </a:solidFill>
          </a:ln>
        </p:spPr>
        <p:txBody>
          <a:bodyPr wrap="square" rtlCol="0">
            <a:spAutoFit/>
          </a:bodyPr>
          <a:lstStyle/>
          <a:p>
            <a:endParaRPr lang="en-US"/>
          </a:p>
        </p:txBody>
      </p:sp>
      <p:sp>
        <p:nvSpPr>
          <p:cNvPr id="2" name="Title 1">
            <a:extLst>
              <a:ext uri="{FF2B5EF4-FFF2-40B4-BE49-F238E27FC236}">
                <a16:creationId xmlns:a16="http://schemas.microsoft.com/office/drawing/2014/main" id="{E4294A5E-9FE6-2AF7-165E-D27682193563}"/>
              </a:ext>
            </a:extLst>
          </p:cNvPr>
          <p:cNvSpPr>
            <a:spLocks noGrp="1"/>
          </p:cNvSpPr>
          <p:nvPr>
            <p:ph type="title"/>
          </p:nvPr>
        </p:nvSpPr>
        <p:spPr/>
        <p:txBody>
          <a:bodyPr/>
          <a:lstStyle/>
          <a:p>
            <a:pPr algn="ctr"/>
            <a:r>
              <a:rPr lang="en-US" i="1">
                <a:solidFill>
                  <a:srgbClr val="FFC000"/>
                </a:solidFill>
              </a:rPr>
              <a:t>Expectation of PPS- Natural Supports</a:t>
            </a:r>
          </a:p>
        </p:txBody>
      </p:sp>
      <p:sp>
        <p:nvSpPr>
          <p:cNvPr id="3" name="Content Placeholder 2">
            <a:extLst>
              <a:ext uri="{FF2B5EF4-FFF2-40B4-BE49-F238E27FC236}">
                <a16:creationId xmlns:a16="http://schemas.microsoft.com/office/drawing/2014/main" id="{F468275F-7E82-3C34-CC1A-F1EAC02B273F}"/>
              </a:ext>
            </a:extLst>
          </p:cNvPr>
          <p:cNvSpPr>
            <a:spLocks noGrp="1"/>
          </p:cNvSpPr>
          <p:nvPr>
            <p:ph idx="1"/>
          </p:nvPr>
        </p:nvSpPr>
        <p:spPr>
          <a:xfrm>
            <a:off x="838200" y="1564641"/>
            <a:ext cx="10515600" cy="2072639"/>
          </a:xfrm>
        </p:spPr>
        <p:txBody>
          <a:bodyPr>
            <a:normAutofit/>
          </a:bodyPr>
          <a:lstStyle/>
          <a:p>
            <a:r>
              <a:rPr lang="en-US"/>
              <a:t>Background checked</a:t>
            </a:r>
          </a:p>
          <a:p>
            <a:r>
              <a:rPr lang="en-US"/>
              <a:t>Training 15 hours and attestation</a:t>
            </a:r>
          </a:p>
          <a:p>
            <a:r>
              <a:rPr lang="en-US"/>
              <a:t>Provide availability schedule</a:t>
            </a:r>
          </a:p>
          <a:p>
            <a:r>
              <a:rPr lang="en-US"/>
              <a:t>Support </a:t>
            </a:r>
            <a:r>
              <a:rPr lang="en-US">
                <a:solidFill>
                  <a:srgbClr val="0070C0"/>
                </a:solidFill>
              </a:rPr>
              <a:t>Treatment Parent Specialists and</a:t>
            </a:r>
            <a:r>
              <a:rPr lang="en-US"/>
              <a:t> </a:t>
            </a:r>
            <a:r>
              <a:rPr lang="en-US">
                <a:solidFill>
                  <a:srgbClr val="0070C0"/>
                </a:solidFill>
              </a:rPr>
              <a:t>Interim Stay Parents</a:t>
            </a:r>
          </a:p>
          <a:p>
            <a:endParaRPr lang="en-US">
              <a:solidFill>
                <a:srgbClr val="0070C0"/>
              </a:solidFill>
            </a:endParaRPr>
          </a:p>
          <a:p>
            <a:pPr marL="0" indent="0">
              <a:buNone/>
            </a:pPr>
            <a:endParaRPr lang="en-US"/>
          </a:p>
          <a:p>
            <a:endParaRPr lang="en-US"/>
          </a:p>
        </p:txBody>
      </p:sp>
      <p:sp>
        <p:nvSpPr>
          <p:cNvPr id="4" name="TextBox 3">
            <a:extLst>
              <a:ext uri="{FF2B5EF4-FFF2-40B4-BE49-F238E27FC236}">
                <a16:creationId xmlns:a16="http://schemas.microsoft.com/office/drawing/2014/main" id="{0834DA80-5715-D47F-2D82-C49A40DC8A3C}"/>
              </a:ext>
            </a:extLst>
          </p:cNvPr>
          <p:cNvSpPr txBox="1"/>
          <p:nvPr/>
        </p:nvSpPr>
        <p:spPr>
          <a:xfrm>
            <a:off x="838200" y="3779520"/>
            <a:ext cx="10515600" cy="830933"/>
          </a:xfrm>
          <a:prstGeom prst="rect">
            <a:avLst/>
          </a:prstGeom>
          <a:noFill/>
        </p:spPr>
        <p:txBody>
          <a:bodyPr wrap="square" rtlCol="0">
            <a:spAutoFit/>
          </a:bodyPr>
          <a:lstStyle/>
          <a:p>
            <a:pPr marL="228600" marR="0">
              <a:lnSpc>
                <a:spcPct val="115000"/>
              </a:lnSpc>
              <a:spcBef>
                <a:spcPts val="0"/>
              </a:spcBef>
              <a:spcAft>
                <a:spcPts val="600"/>
              </a:spcAft>
            </a:pPr>
            <a:r>
              <a:rPr kumimoji="0" lang="en-US" sz="4400" b="0" i="1" u="none" strike="noStrike" kern="1200" cap="none" spc="0" normalizeH="0" baseline="0" noProof="0">
                <a:ln>
                  <a:noFill/>
                </a:ln>
                <a:solidFill>
                  <a:srgbClr val="FFC000"/>
                </a:solidFill>
                <a:effectLst/>
                <a:uLnTx/>
                <a:uFillTx/>
                <a:latin typeface="Aptos Display" panose="02110004020202020204"/>
                <a:ea typeface="+mj-ea"/>
                <a:cs typeface="+mj-cs"/>
              </a:rPr>
              <a:t>Expectation of PPS- DSS Basic Family Foster</a:t>
            </a:r>
            <a:endParaRPr lang="en-US" sz="120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extBox 4">
            <a:extLst>
              <a:ext uri="{FF2B5EF4-FFF2-40B4-BE49-F238E27FC236}">
                <a16:creationId xmlns:a16="http://schemas.microsoft.com/office/drawing/2014/main" id="{D934BA53-41B0-6BEE-4C15-99A0B46FFD38}"/>
              </a:ext>
            </a:extLst>
          </p:cNvPr>
          <p:cNvSpPr txBox="1"/>
          <p:nvPr/>
        </p:nvSpPr>
        <p:spPr>
          <a:xfrm>
            <a:off x="985520" y="5069840"/>
            <a:ext cx="10251440" cy="1384995"/>
          </a:xfrm>
          <a:prstGeom prst="rect">
            <a:avLst/>
          </a:prstGeom>
          <a:noFill/>
        </p:spPr>
        <p:txBody>
          <a:bodyPr wrap="square" rtlCol="0">
            <a:spAutoFit/>
          </a:bodyPr>
          <a:lstStyle/>
          <a:p>
            <a:pPr marL="457200" indent="-457200">
              <a:buFont typeface="Arial" panose="020B0604020202020204" pitchFamily="34" charset="0"/>
              <a:buChar char="•"/>
            </a:pPr>
            <a:r>
              <a:rPr lang="en-US" sz="2800"/>
              <a:t>Training 15 hours and attestation</a:t>
            </a:r>
          </a:p>
          <a:p>
            <a:pPr marL="457200" indent="-457200">
              <a:buFont typeface="Arial" panose="020B0604020202020204" pitchFamily="34" charset="0"/>
              <a:buChar char="•"/>
            </a:pPr>
            <a:r>
              <a:rPr lang="en-US" sz="2800"/>
              <a:t>Provide availability schedule</a:t>
            </a:r>
          </a:p>
          <a:p>
            <a:pPr marL="457200" indent="-457200">
              <a:buFont typeface="Arial" panose="020B0604020202020204" pitchFamily="34" charset="0"/>
              <a:buChar char="•"/>
            </a:pPr>
            <a:r>
              <a:rPr lang="en-US" sz="2800">
                <a:solidFill>
                  <a:srgbClr val="0070C0"/>
                </a:solidFill>
              </a:rPr>
              <a:t>Support Treatment Parent Specialist and Interim Stay Parents</a:t>
            </a:r>
          </a:p>
        </p:txBody>
      </p:sp>
    </p:spTree>
    <p:extLst>
      <p:ext uri="{BB962C8B-B14F-4D97-AF65-F5344CB8AC3E}">
        <p14:creationId xmlns:p14="http://schemas.microsoft.com/office/powerpoint/2010/main" val="195457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5108-230F-A49A-E73F-4C3FB26E5E75}"/>
              </a:ext>
            </a:extLst>
          </p:cNvPr>
          <p:cNvSpPr>
            <a:spLocks noGrp="1"/>
          </p:cNvSpPr>
          <p:nvPr>
            <p:ph type="title"/>
          </p:nvPr>
        </p:nvSpPr>
        <p:spPr>
          <a:xfrm>
            <a:off x="838200" y="365125"/>
            <a:ext cx="10815320" cy="1325563"/>
          </a:xfrm>
        </p:spPr>
        <p:txBody>
          <a:bodyPr>
            <a:normAutofit/>
          </a:bodyPr>
          <a:lstStyle/>
          <a:p>
            <a:r>
              <a:rPr lang="en-US" sz="4000" i="1">
                <a:solidFill>
                  <a:srgbClr val="FFC000"/>
                </a:solidFill>
              </a:rPr>
              <a:t>Deliverables of PPS- Natural Supports and DSS BFF</a:t>
            </a:r>
          </a:p>
        </p:txBody>
      </p:sp>
      <p:sp>
        <p:nvSpPr>
          <p:cNvPr id="3" name="Content Placeholder 2">
            <a:extLst>
              <a:ext uri="{FF2B5EF4-FFF2-40B4-BE49-F238E27FC236}">
                <a16:creationId xmlns:a16="http://schemas.microsoft.com/office/drawing/2014/main" id="{EAAA9E86-F653-170C-3B09-36B088345009}"/>
              </a:ext>
            </a:extLst>
          </p:cNvPr>
          <p:cNvSpPr>
            <a:spLocks noGrp="1"/>
          </p:cNvSpPr>
          <p:nvPr>
            <p:ph idx="1"/>
          </p:nvPr>
        </p:nvSpPr>
        <p:spPr/>
        <p:txBody>
          <a:bodyPr/>
          <a:lstStyle/>
          <a:p>
            <a:r>
              <a:rPr lang="en-US"/>
              <a:t>Training provided by RRFF</a:t>
            </a:r>
          </a:p>
          <a:p>
            <a:r>
              <a:rPr lang="en-US"/>
              <a:t>Tracking of PPS availability in CCW</a:t>
            </a:r>
          </a:p>
          <a:p>
            <a:r>
              <a:rPr lang="en-US"/>
              <a:t>Compensation for natural supports up to 15 hours weekly</a:t>
            </a:r>
          </a:p>
          <a:p>
            <a:r>
              <a:rPr lang="en-US"/>
              <a:t>Compensation for BFF up to 15 hours weekly</a:t>
            </a:r>
          </a:p>
          <a:p>
            <a:r>
              <a:rPr lang="en-US"/>
              <a:t>Agency compensation for background checks and admin</a:t>
            </a:r>
          </a:p>
        </p:txBody>
      </p:sp>
      <p:sp>
        <p:nvSpPr>
          <p:cNvPr id="4" name="TextBox 3">
            <a:extLst>
              <a:ext uri="{FF2B5EF4-FFF2-40B4-BE49-F238E27FC236}">
                <a16:creationId xmlns:a16="http://schemas.microsoft.com/office/drawing/2014/main" id="{8459220F-3BF4-1B92-EE59-1AEDCAC0CF0B}"/>
              </a:ext>
            </a:extLst>
          </p:cNvPr>
          <p:cNvSpPr txBox="1"/>
          <p:nvPr/>
        </p:nvSpPr>
        <p:spPr>
          <a:xfrm>
            <a:off x="120316" y="272716"/>
            <a:ext cx="11774905" cy="6312568"/>
          </a:xfrm>
          <a:prstGeom prst="rect">
            <a:avLst/>
          </a:prstGeom>
          <a:noFill/>
          <a:ln w="28575">
            <a:solidFill>
              <a:schemeClr val="accent1"/>
            </a:solidFill>
          </a:ln>
        </p:spPr>
        <p:txBody>
          <a:bodyPr wrap="square" rtlCol="0">
            <a:spAutoFit/>
          </a:bodyPr>
          <a:lstStyle/>
          <a:p>
            <a:endParaRPr lang="en-US"/>
          </a:p>
        </p:txBody>
      </p:sp>
    </p:spTree>
    <p:extLst>
      <p:ext uri="{BB962C8B-B14F-4D97-AF65-F5344CB8AC3E}">
        <p14:creationId xmlns:p14="http://schemas.microsoft.com/office/powerpoint/2010/main" val="1101524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A078-849E-03A7-DFF6-BA53742861E5}"/>
              </a:ext>
            </a:extLst>
          </p:cNvPr>
          <p:cNvSpPr>
            <a:spLocks noGrp="1"/>
          </p:cNvSpPr>
          <p:nvPr>
            <p:ph type="title"/>
          </p:nvPr>
        </p:nvSpPr>
        <p:spPr/>
        <p:txBody>
          <a:bodyPr>
            <a:normAutofit fontScale="90000"/>
          </a:bodyPr>
          <a:lstStyle/>
          <a:p>
            <a:pPr marL="457200" marR="0" algn="ctr">
              <a:lnSpc>
                <a:spcPct val="115000"/>
              </a:lnSpc>
              <a:spcBef>
                <a:spcPts val="0"/>
              </a:spcBef>
              <a:spcAft>
                <a:spcPts val="0"/>
              </a:spcAft>
            </a:pPr>
            <a:r>
              <a:rPr lang="en-US" sz="4400" i="1" spc="75">
                <a:solidFill>
                  <a:srgbClr val="0070C0"/>
                </a:solidFill>
                <a:effectLst/>
                <a:latin typeface="Segoe UI" panose="020B0502040204020203" pitchFamily="34" charset="0"/>
                <a:cs typeface="Times New Roman (Body CS)"/>
              </a:rPr>
              <a:t>Urgent Crisis Placement</a:t>
            </a:r>
            <a:r>
              <a:rPr lang="en-US" sz="6000" i="1" spc="75">
                <a:solidFill>
                  <a:srgbClr val="FFC000"/>
                </a:solidFill>
                <a:effectLst/>
                <a:latin typeface="Segoe UI" panose="020B0502040204020203" pitchFamily="34" charset="0"/>
                <a:cs typeface="Times New Roman (Body CS)"/>
              </a:rPr>
              <a:t> </a:t>
            </a:r>
            <a:br>
              <a:rPr lang="en-US" sz="6000" i="1" spc="75">
                <a:solidFill>
                  <a:srgbClr val="FFC000"/>
                </a:solidFill>
                <a:effectLst/>
                <a:latin typeface="Segoe UI" panose="020B0502040204020203" pitchFamily="34" charset="0"/>
                <a:cs typeface="Times New Roman (Body CS)"/>
              </a:rPr>
            </a:br>
            <a:r>
              <a:rPr lang="en-US" sz="2700" i="1" spc="75">
                <a:solidFill>
                  <a:srgbClr val="FFC000"/>
                </a:solidFill>
                <a:effectLst/>
                <a:latin typeface="Segoe UI" panose="020B0502040204020203" pitchFamily="34" charset="0"/>
                <a:cs typeface="Times New Roman (Body CS)"/>
              </a:rPr>
              <a:t>Interim Stay Parents</a:t>
            </a:r>
            <a:br>
              <a:rPr lang="en-US" sz="2200" b="1" i="1" spc="75">
                <a:solidFill>
                  <a:srgbClr val="4472C4"/>
                </a:solidFill>
                <a:effectLst/>
                <a:latin typeface="Segoe UI" panose="020B0502040204020203" pitchFamily="34" charset="0"/>
                <a:cs typeface="Times New Roman (Body CS)"/>
              </a:rPr>
            </a:br>
            <a:endParaRPr lang="en-US" sz="2200" i="1"/>
          </a:p>
        </p:txBody>
      </p:sp>
      <p:sp>
        <p:nvSpPr>
          <p:cNvPr id="3" name="Content Placeholder 2">
            <a:extLst>
              <a:ext uri="{FF2B5EF4-FFF2-40B4-BE49-F238E27FC236}">
                <a16:creationId xmlns:a16="http://schemas.microsoft.com/office/drawing/2014/main" id="{CD436E88-DC22-79FC-7296-871F51CA471C}"/>
              </a:ext>
            </a:extLst>
          </p:cNvPr>
          <p:cNvSpPr>
            <a:spLocks noGrp="1"/>
          </p:cNvSpPr>
          <p:nvPr>
            <p:ph idx="1"/>
          </p:nvPr>
        </p:nvSpPr>
        <p:spPr>
          <a:xfrm>
            <a:off x="497840" y="1825625"/>
            <a:ext cx="11216640" cy="4351338"/>
          </a:xfrm>
        </p:spPr>
        <p:txBody>
          <a:bodyPr>
            <a:normAutofit lnSpcReduction="10000"/>
          </a:bodyPr>
          <a:lstStyle/>
          <a:p>
            <a:pPr marL="0" indent="0">
              <a:buNone/>
            </a:pPr>
            <a:r>
              <a:rPr kumimoji="0" lang="en-US" sz="2100" i="0" u="none" strike="noStrike" kern="1200" cap="none" spc="75" normalizeH="0" baseline="0" noProof="0">
                <a:ln>
                  <a:noFill/>
                </a:ln>
                <a:solidFill>
                  <a:srgbClr val="FFC000"/>
                </a:solidFill>
                <a:effectLst/>
                <a:uLnTx/>
                <a:uFillTx/>
                <a:latin typeface="Segoe UI" panose="020B0502040204020203" pitchFamily="34" charset="0"/>
                <a:ea typeface="+mj-ea"/>
                <a:cs typeface="Times New Roman (Body CS)"/>
              </a:rPr>
              <a:t>14-21 Day- Interim Stay Parent Placement to support youth in DSS offices &amp; Hospital Eds</a:t>
            </a:r>
          </a:p>
          <a:p>
            <a:endParaRPr lang="en-US" sz="2100" spc="75">
              <a:solidFill>
                <a:srgbClr val="FFC000"/>
              </a:solidFill>
              <a:latin typeface="Segoe UI" panose="020B0502040204020203" pitchFamily="34" charset="0"/>
              <a:ea typeface="+mj-ea"/>
            </a:endParaRPr>
          </a:p>
          <a:p>
            <a:pPr marL="0" marR="0">
              <a:lnSpc>
                <a:spcPct val="107000"/>
              </a:lnSpc>
              <a:spcBef>
                <a:spcPts val="0"/>
              </a:spcBef>
              <a:spcAft>
                <a:spcPts val="800"/>
              </a:spcAft>
            </a:pPr>
            <a:r>
              <a:rPr lang="en-US" sz="2800" i="1">
                <a:solidFill>
                  <a:srgbClr val="0070C0"/>
                </a:solidFill>
                <a:effectLst/>
                <a:latin typeface="Calibri" panose="020F0502020204030204" pitchFamily="34" charset="0"/>
                <a:ea typeface="MS Mincho" panose="02020609040205080304" pitchFamily="49" charset="-128"/>
                <a:cs typeface="Times New Roman" panose="02020603050405020304" pitchFamily="18" charset="0"/>
              </a:rPr>
              <a:t>Currently, youth are in DSS offices and hospitals waiting for placement at the appropriate level of care. One solution is for existing Child Placing Agencies (IAFT</a:t>
            </a:r>
            <a:r>
              <a:rPr lang="en-US" sz="2800">
                <a:effectLst/>
                <a:latin typeface="Calibri" panose="020F0502020204030204" pitchFamily="34" charset="0"/>
                <a:ea typeface="Calibri" panose="020F0502020204030204" pitchFamily="34" charset="0"/>
                <a:cs typeface="Times New Roman" panose="02020603050405020304" pitchFamily="18" charset="0"/>
              </a:rPr>
              <a:t>®</a:t>
            </a:r>
            <a:r>
              <a:rPr lang="en-US" sz="280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i="1">
                <a:solidFill>
                  <a:srgbClr val="0070C0"/>
                </a:solidFill>
                <a:effectLst/>
                <a:latin typeface="Calibri" panose="020F0502020204030204" pitchFamily="34" charset="0"/>
                <a:ea typeface="MS Mincho" panose="02020609040205080304" pitchFamily="49" charset="-128"/>
                <a:cs typeface="Times New Roman" panose="02020603050405020304" pitchFamily="18" charset="0"/>
              </a:rPr>
              <a:t> to identify 50 homes to serve as Interim Stay Family Placements for short-term emergencies. At the same time, efforts to ensure a clinical assessment and recommendation, along with supportive documentation, are gathered by the provider, guardian, and care manager. The Interim Stay Parent is to receive enhanced supervision and crisis response while the youth is in a community setting.</a:t>
            </a:r>
            <a:endParaRPr lang="en-US" i="1">
              <a:solidFill>
                <a:srgbClr val="0070C0"/>
              </a:solidFill>
            </a:endParaRPr>
          </a:p>
        </p:txBody>
      </p:sp>
      <p:sp>
        <p:nvSpPr>
          <p:cNvPr id="4" name="Rectangle 3">
            <a:extLst>
              <a:ext uri="{FF2B5EF4-FFF2-40B4-BE49-F238E27FC236}">
                <a16:creationId xmlns:a16="http://schemas.microsoft.com/office/drawing/2014/main" id="{FF439DF0-DF0C-83D9-9FC2-AF4531AE5A23}"/>
              </a:ext>
            </a:extLst>
          </p:cNvPr>
          <p:cNvSpPr/>
          <p:nvPr/>
        </p:nvSpPr>
        <p:spPr>
          <a:xfrm>
            <a:off x="168442" y="112295"/>
            <a:ext cx="11855116" cy="638058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98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0C8B2F-5466-B7CB-B449-94E02FAE7456}"/>
              </a:ext>
            </a:extLst>
          </p:cNvPr>
          <p:cNvSpPr/>
          <p:nvPr/>
        </p:nvSpPr>
        <p:spPr>
          <a:xfrm>
            <a:off x="120316" y="112295"/>
            <a:ext cx="11967410" cy="6561221"/>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84972C1F-5541-B579-4836-B82E8D781099}"/>
              </a:ext>
            </a:extLst>
          </p:cNvPr>
          <p:cNvSpPr>
            <a:spLocks noGrp="1"/>
          </p:cNvSpPr>
          <p:nvPr>
            <p:ph type="ctrTitle"/>
          </p:nvPr>
        </p:nvSpPr>
        <p:spPr>
          <a:xfrm>
            <a:off x="1524000" y="766598"/>
            <a:ext cx="9144000" cy="1118350"/>
          </a:xfrm>
        </p:spPr>
        <p:txBody>
          <a:bodyPr>
            <a:normAutofit fontScale="90000"/>
          </a:bodyPr>
          <a:lstStyle/>
          <a:p>
            <a:r>
              <a:rPr lang="en-US" i="1">
                <a:solidFill>
                  <a:srgbClr val="FFC000"/>
                </a:solidFill>
              </a:rPr>
              <a:t>Expectations of Interim Stay Parents</a:t>
            </a:r>
          </a:p>
        </p:txBody>
      </p:sp>
      <p:sp>
        <p:nvSpPr>
          <p:cNvPr id="3" name="Subtitle 2">
            <a:extLst>
              <a:ext uri="{FF2B5EF4-FFF2-40B4-BE49-F238E27FC236}">
                <a16:creationId xmlns:a16="http://schemas.microsoft.com/office/drawing/2014/main" id="{71A6A533-C3F9-0B7F-EC68-5FE407F1FA00}"/>
              </a:ext>
            </a:extLst>
          </p:cNvPr>
          <p:cNvSpPr>
            <a:spLocks noGrp="1"/>
          </p:cNvSpPr>
          <p:nvPr>
            <p:ph type="subTitle" idx="1"/>
          </p:nvPr>
        </p:nvSpPr>
        <p:spPr>
          <a:xfrm>
            <a:off x="1524000" y="1981200"/>
            <a:ext cx="9665368" cy="3276600"/>
          </a:xfrm>
        </p:spPr>
        <p:txBody>
          <a:bodyPr/>
          <a:lstStyle/>
          <a:p>
            <a:pPr marL="342900" indent="-342900" algn="l">
              <a:buFont typeface="Arial" panose="020B0604020202020204" pitchFamily="34" charset="0"/>
              <a:buChar char="•"/>
            </a:pPr>
            <a:r>
              <a:rPr lang="en-US"/>
              <a:t>Provider identify dedicated homes (2)</a:t>
            </a:r>
          </a:p>
          <a:p>
            <a:pPr marL="342900" indent="-342900" algn="l">
              <a:buFont typeface="Arial" panose="020B0604020202020204" pitchFamily="34" charset="0"/>
              <a:buChar char="•"/>
            </a:pPr>
            <a:r>
              <a:rPr lang="en-US"/>
              <a:t>Participate in 15 hours training</a:t>
            </a:r>
          </a:p>
          <a:p>
            <a:pPr marL="342900" indent="-342900" algn="l">
              <a:buFont typeface="Arial" panose="020B0604020202020204" pitchFamily="34" charset="0"/>
              <a:buChar char="•"/>
            </a:pPr>
            <a:r>
              <a:rPr lang="en-US"/>
              <a:t>Attestation</a:t>
            </a:r>
          </a:p>
          <a:p>
            <a:pPr marL="342900" indent="-342900" algn="l">
              <a:buFont typeface="Arial" panose="020B0604020202020204" pitchFamily="34" charset="0"/>
              <a:buChar char="•"/>
            </a:pPr>
            <a:r>
              <a:rPr lang="en-US"/>
              <a:t>Work with providers to assist with link to recommended level of care</a:t>
            </a:r>
          </a:p>
          <a:p>
            <a:pPr marL="342900" indent="-342900" algn="l">
              <a:buFont typeface="Arial" panose="020B0604020202020204" pitchFamily="34" charset="0"/>
              <a:buChar char="•"/>
            </a:pPr>
            <a:r>
              <a:rPr lang="en-US"/>
              <a:t>Acceptance rate at the home level</a:t>
            </a:r>
          </a:p>
          <a:p>
            <a:pPr marL="342900" indent="-342900" algn="l">
              <a:buFont typeface="Arial" panose="020B0604020202020204" pitchFamily="34" charset="0"/>
              <a:buChar char="•"/>
            </a:pPr>
            <a:r>
              <a:rPr lang="en-US"/>
              <a:t>Respond to referrals</a:t>
            </a:r>
          </a:p>
          <a:p>
            <a:pPr marL="342900" indent="-342900" algn="l">
              <a:buFont typeface="Arial" panose="020B0604020202020204" pitchFamily="34" charset="0"/>
              <a:buChar char="•"/>
            </a:pPr>
            <a:endParaRPr lang="en-US"/>
          </a:p>
          <a:p>
            <a:pPr marL="342900" indent="-342900" algn="l">
              <a:buFont typeface="Arial" panose="020B0604020202020204" pitchFamily="34" charset="0"/>
              <a:buChar char="•"/>
            </a:pPr>
            <a:endParaRPr lang="en-US"/>
          </a:p>
        </p:txBody>
      </p:sp>
    </p:spTree>
    <p:extLst>
      <p:ext uri="{BB962C8B-B14F-4D97-AF65-F5344CB8AC3E}">
        <p14:creationId xmlns:p14="http://schemas.microsoft.com/office/powerpoint/2010/main" val="58279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A4DB53-77B4-B247-D469-78E8A078ED53}"/>
              </a:ext>
            </a:extLst>
          </p:cNvPr>
          <p:cNvSpPr/>
          <p:nvPr/>
        </p:nvSpPr>
        <p:spPr>
          <a:xfrm>
            <a:off x="104274" y="96253"/>
            <a:ext cx="11959389" cy="6609347"/>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84972C1F-5541-B579-4836-B82E8D781099}"/>
              </a:ext>
            </a:extLst>
          </p:cNvPr>
          <p:cNvSpPr>
            <a:spLocks noGrp="1"/>
          </p:cNvSpPr>
          <p:nvPr>
            <p:ph type="ctrTitle"/>
          </p:nvPr>
        </p:nvSpPr>
        <p:spPr>
          <a:xfrm>
            <a:off x="1524000" y="766598"/>
            <a:ext cx="9144000" cy="1118350"/>
          </a:xfrm>
        </p:spPr>
        <p:txBody>
          <a:bodyPr>
            <a:normAutofit fontScale="90000"/>
          </a:bodyPr>
          <a:lstStyle/>
          <a:p>
            <a:r>
              <a:rPr lang="en-US" i="1">
                <a:solidFill>
                  <a:srgbClr val="FFC000"/>
                </a:solidFill>
              </a:rPr>
              <a:t>Deliverables of Interim Stay Parents Initiative</a:t>
            </a:r>
          </a:p>
        </p:txBody>
      </p:sp>
      <p:sp>
        <p:nvSpPr>
          <p:cNvPr id="3" name="Subtitle 2">
            <a:extLst>
              <a:ext uri="{FF2B5EF4-FFF2-40B4-BE49-F238E27FC236}">
                <a16:creationId xmlns:a16="http://schemas.microsoft.com/office/drawing/2014/main" id="{71A6A533-C3F9-0B7F-EC68-5FE407F1FA00}"/>
              </a:ext>
            </a:extLst>
          </p:cNvPr>
          <p:cNvSpPr>
            <a:spLocks noGrp="1"/>
          </p:cNvSpPr>
          <p:nvPr>
            <p:ph type="subTitle" idx="1"/>
          </p:nvPr>
        </p:nvSpPr>
        <p:spPr>
          <a:xfrm>
            <a:off x="1524000" y="1981199"/>
            <a:ext cx="9144000" cy="4347411"/>
          </a:xfrm>
        </p:spPr>
        <p:txBody>
          <a:bodyPr>
            <a:normAutofit fontScale="92500"/>
          </a:bodyPr>
          <a:lstStyle/>
          <a:p>
            <a:pPr marL="342900" indent="-342900" algn="l">
              <a:buFont typeface="Arial" panose="020B0604020202020204" pitchFamily="34" charset="0"/>
              <a:buChar char="•"/>
            </a:pPr>
            <a:r>
              <a:rPr lang="en-US"/>
              <a:t>Homes will be identified in CCW with availability</a:t>
            </a:r>
          </a:p>
          <a:p>
            <a:pPr marL="342900" indent="-342900" algn="l">
              <a:buFont typeface="Arial" panose="020B0604020202020204" pitchFamily="34" charset="0"/>
              <a:buChar char="•"/>
            </a:pPr>
            <a:r>
              <a:rPr lang="en-US"/>
              <a:t>15 hours of training provided by RRFF</a:t>
            </a:r>
          </a:p>
          <a:p>
            <a:pPr marL="342900" indent="-342900" algn="l">
              <a:buFont typeface="Arial" panose="020B0604020202020204" pitchFamily="34" charset="0"/>
              <a:buChar char="•"/>
            </a:pPr>
            <a:r>
              <a:rPr lang="en-US"/>
              <a:t>Dedicated referral flow process for these high-acuity youth</a:t>
            </a:r>
          </a:p>
          <a:p>
            <a:pPr marL="342900" indent="-342900" algn="l">
              <a:buFont typeface="Arial" panose="020B0604020202020204" pitchFamily="34" charset="0"/>
              <a:buChar char="•"/>
            </a:pPr>
            <a:r>
              <a:rPr lang="en-US"/>
              <a:t>Provider transitions to another level of care referral in the database</a:t>
            </a:r>
          </a:p>
          <a:p>
            <a:pPr marL="342900" indent="-342900" algn="l">
              <a:buFont typeface="Arial" panose="020B0604020202020204" pitchFamily="34" charset="0"/>
              <a:buChar char="•"/>
            </a:pPr>
            <a:r>
              <a:rPr lang="en-US"/>
              <a:t>Interim Stay Parents are compensated with flat rate for 14-21 day placement on top of billable service</a:t>
            </a:r>
          </a:p>
          <a:p>
            <a:pPr marL="342900" indent="-342900" algn="l">
              <a:buFont typeface="Arial" panose="020B0604020202020204" pitchFamily="34" charset="0"/>
              <a:buChar char="•"/>
            </a:pPr>
            <a:r>
              <a:rPr lang="en-US"/>
              <a:t>Barrier removal compensation example. Daycare, transportation cost</a:t>
            </a:r>
          </a:p>
          <a:p>
            <a:pPr marL="342900" indent="-342900" algn="l">
              <a:buFont typeface="Arial" panose="020B0604020202020204" pitchFamily="34" charset="0"/>
              <a:buChar char="•"/>
            </a:pPr>
            <a:r>
              <a:rPr lang="en-US"/>
              <a:t>Provider agency flat fee per youth for crisis response/supervision referrals</a:t>
            </a:r>
          </a:p>
          <a:p>
            <a:pPr marL="342900" indent="-342900" algn="l">
              <a:buFont typeface="Arial" panose="020B0604020202020204" pitchFamily="34" charset="0"/>
              <a:buChar char="•"/>
            </a:pPr>
            <a:r>
              <a:rPr lang="en-US"/>
              <a:t>QP incentive per youth</a:t>
            </a:r>
          </a:p>
          <a:p>
            <a:pPr marL="342900" indent="-342900" algn="l">
              <a:buFont typeface="Arial" panose="020B0604020202020204" pitchFamily="34" charset="0"/>
              <a:buChar char="•"/>
            </a:pPr>
            <a:endParaRPr lang="en-US"/>
          </a:p>
          <a:p>
            <a:pPr marL="342900" indent="-342900" algn="l">
              <a:buFont typeface="Arial" panose="020B0604020202020204" pitchFamily="34" charset="0"/>
              <a:buChar char="•"/>
            </a:pPr>
            <a:endParaRPr lang="en-US"/>
          </a:p>
        </p:txBody>
      </p:sp>
    </p:spTree>
    <p:extLst>
      <p:ext uri="{BB962C8B-B14F-4D97-AF65-F5344CB8AC3E}">
        <p14:creationId xmlns:p14="http://schemas.microsoft.com/office/powerpoint/2010/main" val="2285326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0EA9-F8BC-F5D0-877A-BF256DE2ABC7}"/>
              </a:ext>
            </a:extLst>
          </p:cNvPr>
          <p:cNvSpPr>
            <a:spLocks noGrp="1"/>
          </p:cNvSpPr>
          <p:nvPr>
            <p:ph type="ctrTitle"/>
          </p:nvPr>
        </p:nvSpPr>
        <p:spPr>
          <a:xfrm>
            <a:off x="1524000" y="1122363"/>
            <a:ext cx="9144000" cy="1173797"/>
          </a:xfrm>
        </p:spPr>
        <p:txBody>
          <a:bodyPr/>
          <a:lstStyle/>
          <a:p>
            <a:r>
              <a:rPr lang="en-US" sz="6000" i="1">
                <a:solidFill>
                  <a:srgbClr val="FFC000"/>
                </a:solidFill>
                <a:effectLst/>
                <a:latin typeface="Calibri" panose="020F0502020204030204" pitchFamily="34" charset="0"/>
                <a:ea typeface="MS Mincho" panose="02020609040205080304" pitchFamily="49" charset="-128"/>
                <a:cs typeface="Times New Roman" panose="02020603050405020304" pitchFamily="18" charset="0"/>
              </a:rPr>
              <a:t>  PRTF to IAFT® Pilot Ongoing</a:t>
            </a:r>
            <a:endParaRPr lang="en-US"/>
          </a:p>
        </p:txBody>
      </p:sp>
      <p:sp>
        <p:nvSpPr>
          <p:cNvPr id="3" name="Subtitle 2">
            <a:extLst>
              <a:ext uri="{FF2B5EF4-FFF2-40B4-BE49-F238E27FC236}">
                <a16:creationId xmlns:a16="http://schemas.microsoft.com/office/drawing/2014/main" id="{1963A55E-15CF-4333-C3A7-F4BABB0923B8}"/>
              </a:ext>
            </a:extLst>
          </p:cNvPr>
          <p:cNvSpPr>
            <a:spLocks noGrp="1"/>
          </p:cNvSpPr>
          <p:nvPr>
            <p:ph type="subTitle" idx="1"/>
          </p:nvPr>
        </p:nvSpPr>
        <p:spPr>
          <a:xfrm>
            <a:off x="1524000" y="2661920"/>
            <a:ext cx="9144000" cy="3423920"/>
          </a:xfrm>
        </p:spPr>
        <p:txBody>
          <a:bodyPr>
            <a:normAutofit/>
          </a:bodyPr>
          <a:lstStyle/>
          <a:p>
            <a:r>
              <a:rPr lang="en-US" sz="2400" b="1" i="1">
                <a:solidFill>
                  <a:srgbClr val="0070C0"/>
                </a:solidFill>
                <a:effectLst/>
                <a:latin typeface="Calibri" panose="020F0502020204030204" pitchFamily="34" charset="0"/>
                <a:ea typeface="MS Mincho" panose="02020609040205080304" pitchFamily="49" charset="-128"/>
                <a:cs typeface="Times New Roman" panose="02020603050405020304" pitchFamily="18" charset="0"/>
              </a:rPr>
              <a:t>Too many youths with co-occurring diagnoses, autism, sexually inappropriate behaviors, and aggression are not matched with current “viable” placements. RRFF has found success with a Pilot program sponsored by The Duke Endowment that focuses on the partnerships between providers, PRTF, MCO Care Managers, and guardians through a pilot built on intentionality and relationship building. The focus is on 6-8 preplacement matching before discharge to support stabilization and retention of the youth upon discharge and alignment with the identified permanency plan. </a:t>
            </a:r>
            <a:endParaRPr lang="en-US" i="1">
              <a:solidFill>
                <a:srgbClr val="0070C0"/>
              </a:solidFill>
            </a:endParaRPr>
          </a:p>
        </p:txBody>
      </p:sp>
      <p:sp>
        <p:nvSpPr>
          <p:cNvPr id="5" name="TextBox 4">
            <a:extLst>
              <a:ext uri="{FF2B5EF4-FFF2-40B4-BE49-F238E27FC236}">
                <a16:creationId xmlns:a16="http://schemas.microsoft.com/office/drawing/2014/main" id="{E6234FEC-5590-7276-887B-508EE2604710}"/>
              </a:ext>
            </a:extLst>
          </p:cNvPr>
          <p:cNvSpPr txBox="1"/>
          <p:nvPr/>
        </p:nvSpPr>
        <p:spPr>
          <a:xfrm>
            <a:off x="352926" y="240631"/>
            <a:ext cx="11686674" cy="6456947"/>
          </a:xfrm>
          <a:prstGeom prst="rect">
            <a:avLst/>
          </a:prstGeom>
          <a:noFill/>
          <a:ln w="38100">
            <a:solidFill>
              <a:srgbClr val="0070C0"/>
            </a:solidFill>
          </a:ln>
        </p:spPr>
        <p:txBody>
          <a:bodyPr wrap="square" rtlCol="0">
            <a:spAutoFit/>
          </a:bodyPr>
          <a:lstStyle/>
          <a:p>
            <a:endParaRPr lang="en-US"/>
          </a:p>
        </p:txBody>
      </p:sp>
    </p:spTree>
    <p:extLst>
      <p:ext uri="{BB962C8B-B14F-4D97-AF65-F5344CB8AC3E}">
        <p14:creationId xmlns:p14="http://schemas.microsoft.com/office/powerpoint/2010/main" val="3536192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B974-9888-2717-5AE8-02B69C33403C}"/>
              </a:ext>
            </a:extLst>
          </p:cNvPr>
          <p:cNvSpPr>
            <a:spLocks noGrp="1"/>
          </p:cNvSpPr>
          <p:nvPr>
            <p:ph type="ctrTitle"/>
          </p:nvPr>
        </p:nvSpPr>
        <p:spPr>
          <a:xfrm>
            <a:off x="1524000" y="396241"/>
            <a:ext cx="9144000" cy="975359"/>
          </a:xfrm>
        </p:spPr>
        <p:txBody>
          <a:bodyPr>
            <a:normAutofit/>
          </a:bodyPr>
          <a:lstStyle/>
          <a:p>
            <a:r>
              <a:rPr lang="en-US" i="1">
                <a:solidFill>
                  <a:srgbClr val="FFC000"/>
                </a:solidFill>
              </a:rPr>
              <a:t>Expectations of Pilot</a:t>
            </a:r>
          </a:p>
        </p:txBody>
      </p:sp>
      <p:sp>
        <p:nvSpPr>
          <p:cNvPr id="3" name="Subtitle 2">
            <a:extLst>
              <a:ext uri="{FF2B5EF4-FFF2-40B4-BE49-F238E27FC236}">
                <a16:creationId xmlns:a16="http://schemas.microsoft.com/office/drawing/2014/main" id="{5BB76E5A-D856-243E-B610-90C6E875EB39}"/>
              </a:ext>
            </a:extLst>
          </p:cNvPr>
          <p:cNvSpPr>
            <a:spLocks noGrp="1"/>
          </p:cNvSpPr>
          <p:nvPr>
            <p:ph type="subTitle" idx="1"/>
          </p:nvPr>
        </p:nvSpPr>
        <p:spPr>
          <a:xfrm>
            <a:off x="1524000" y="1371600"/>
            <a:ext cx="9144000" cy="2057400"/>
          </a:xfrm>
        </p:spPr>
        <p:txBody>
          <a:bodyPr>
            <a:normAutofit fontScale="85000" lnSpcReduction="20000"/>
          </a:bodyPr>
          <a:lstStyle/>
          <a:p>
            <a:pPr marL="342900" indent="-342900" algn="l">
              <a:buFont typeface="Arial" panose="020B0604020202020204" pitchFamily="34" charset="0"/>
              <a:buChar char="•"/>
            </a:pPr>
            <a:r>
              <a:rPr lang="en-US"/>
              <a:t>Improve acceptance rate</a:t>
            </a:r>
          </a:p>
          <a:p>
            <a:pPr marL="342900" indent="-342900" algn="l">
              <a:buFont typeface="Arial" panose="020B0604020202020204" pitchFamily="34" charset="0"/>
              <a:buChar char="•"/>
            </a:pPr>
            <a:r>
              <a:rPr lang="en-US"/>
              <a:t>Engage in pre-placement scope of work and documentation</a:t>
            </a:r>
          </a:p>
          <a:p>
            <a:pPr marL="342900" indent="-342900" algn="l">
              <a:buFont typeface="Arial" panose="020B0604020202020204" pitchFamily="34" charset="0"/>
              <a:buChar char="•"/>
            </a:pPr>
            <a:r>
              <a:rPr lang="en-US"/>
              <a:t>Participate in IAFT</a:t>
            </a:r>
            <a:r>
              <a:rPr lang="en-US" sz="2400">
                <a:effectLst/>
                <a:latin typeface="Calibri" panose="020F0502020204030204" pitchFamily="34" charset="0"/>
                <a:ea typeface="Calibri" panose="020F0502020204030204" pitchFamily="34" charset="0"/>
                <a:cs typeface="Times New Roman" panose="02020603050405020304" pitchFamily="18" charset="0"/>
              </a:rPr>
              <a: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buFont typeface="Arial" panose="020B0604020202020204" pitchFamily="34" charset="0"/>
              <a:buChar char="•"/>
            </a:pPr>
            <a:r>
              <a:rPr lang="en-US"/>
              <a:t>Fidelity training</a:t>
            </a:r>
          </a:p>
          <a:p>
            <a:pPr marL="342900" indent="-342900" algn="l">
              <a:buFont typeface="Arial" panose="020B0604020202020204" pitchFamily="34" charset="0"/>
              <a:buChar char="•"/>
            </a:pPr>
            <a:r>
              <a:rPr lang="en-US"/>
              <a:t>Maintain stabilization and  retention</a:t>
            </a:r>
          </a:p>
          <a:p>
            <a:pPr marL="342900" indent="-342900" algn="l">
              <a:buFont typeface="Arial" panose="020B0604020202020204" pitchFamily="34" charset="0"/>
              <a:buChar char="•"/>
            </a:pPr>
            <a:r>
              <a:rPr lang="en-US"/>
              <a:t>Focus on shared parenting</a:t>
            </a:r>
          </a:p>
          <a:p>
            <a:pPr marL="342900" indent="-342900" algn="l">
              <a:buFont typeface="Arial" panose="020B0604020202020204" pitchFamily="34" charset="0"/>
              <a:buChar char="•"/>
            </a:pPr>
            <a:endParaRPr lang="en-US"/>
          </a:p>
        </p:txBody>
      </p:sp>
      <p:sp>
        <p:nvSpPr>
          <p:cNvPr id="4" name="TextBox 3">
            <a:extLst>
              <a:ext uri="{FF2B5EF4-FFF2-40B4-BE49-F238E27FC236}">
                <a16:creationId xmlns:a16="http://schemas.microsoft.com/office/drawing/2014/main" id="{ED0C0125-811B-62D7-1A0D-9C70B6AC5C20}"/>
              </a:ext>
            </a:extLst>
          </p:cNvPr>
          <p:cNvSpPr txBox="1"/>
          <p:nvPr/>
        </p:nvSpPr>
        <p:spPr>
          <a:xfrm>
            <a:off x="1588168" y="3429000"/>
            <a:ext cx="10146632" cy="822085"/>
          </a:xfrm>
          <a:prstGeom prst="rect">
            <a:avLst/>
          </a:prstGeom>
          <a:noFill/>
        </p:spPr>
        <p:txBody>
          <a:bodyPr wrap="square" rtlCol="0">
            <a:spAutoFit/>
          </a:bodyPr>
          <a:lstStyle/>
          <a:p>
            <a:pPr marL="0" marR="0">
              <a:lnSpc>
                <a:spcPct val="107000"/>
              </a:lnSpc>
              <a:spcBef>
                <a:spcPts val="0"/>
              </a:spcBef>
              <a:spcAft>
                <a:spcPts val="800"/>
              </a:spcAft>
            </a:pPr>
            <a:r>
              <a:rPr lang="en-US" sz="4600" i="1">
                <a:solidFill>
                  <a:srgbClr val="FFC000"/>
                </a:solidFill>
              </a:rPr>
              <a:t>Deliverables of PRTF to IAFT </a:t>
            </a:r>
            <a:r>
              <a:rPr lang="en-US" sz="4600">
                <a:effectLst/>
                <a:latin typeface="Calibri" panose="020F0502020204030204" pitchFamily="34" charset="0"/>
                <a:ea typeface="Calibri" panose="020F0502020204030204" pitchFamily="34" charset="0"/>
                <a:cs typeface="Times New Roman" panose="02020603050405020304" pitchFamily="18" charset="0"/>
              </a:rPr>
              <a:t>®</a:t>
            </a:r>
            <a:r>
              <a:rPr lang="en-US" sz="4600">
                <a:latin typeface="Calibri" panose="020F0502020204030204" pitchFamily="34" charset="0"/>
                <a:ea typeface="Calibri" panose="020F0502020204030204" pitchFamily="34" charset="0"/>
                <a:cs typeface="Times New Roman" panose="02020603050405020304" pitchFamily="18" charset="0"/>
              </a:rPr>
              <a:t> </a:t>
            </a:r>
            <a:r>
              <a:rPr lang="en-US" sz="4600" i="1">
                <a:solidFill>
                  <a:srgbClr val="FFC000"/>
                </a:solidFill>
              </a:rPr>
              <a:t>Pilot</a:t>
            </a:r>
            <a:r>
              <a:rPr lang="en-US" sz="4600"/>
              <a:t> </a:t>
            </a:r>
          </a:p>
        </p:txBody>
      </p:sp>
      <p:sp>
        <p:nvSpPr>
          <p:cNvPr id="5" name="TextBox 4">
            <a:extLst>
              <a:ext uri="{FF2B5EF4-FFF2-40B4-BE49-F238E27FC236}">
                <a16:creationId xmlns:a16="http://schemas.microsoft.com/office/drawing/2014/main" id="{732741AD-130F-D3B8-3792-31CFB47B13DE}"/>
              </a:ext>
            </a:extLst>
          </p:cNvPr>
          <p:cNvSpPr txBox="1"/>
          <p:nvPr/>
        </p:nvSpPr>
        <p:spPr>
          <a:xfrm>
            <a:off x="1524000" y="4444663"/>
            <a:ext cx="8727440" cy="1323439"/>
          </a:xfrm>
          <a:prstGeom prst="rect">
            <a:avLst/>
          </a:prstGeom>
          <a:noFill/>
        </p:spPr>
        <p:txBody>
          <a:bodyPr wrap="square" rtlCol="0">
            <a:spAutoFit/>
          </a:bodyPr>
          <a:lstStyle/>
          <a:p>
            <a:pPr marL="342900" indent="-342900">
              <a:buFont typeface="Arial" panose="020B0604020202020204" pitchFamily="34" charset="0"/>
              <a:buChar char="•"/>
            </a:pPr>
            <a:r>
              <a:rPr lang="en-US" sz="2000"/>
              <a:t>Training support</a:t>
            </a:r>
          </a:p>
          <a:p>
            <a:pPr marL="342900" indent="-342900">
              <a:buFont typeface="Arial" panose="020B0604020202020204" pitchFamily="34" charset="0"/>
              <a:buChar char="•"/>
            </a:pPr>
            <a:r>
              <a:rPr lang="en-US" sz="2000"/>
              <a:t>Compensation to Treatment Parent for 4-month stabilization rate</a:t>
            </a:r>
          </a:p>
          <a:p>
            <a:pPr marL="342900" indent="-342900">
              <a:buFont typeface="Arial" panose="020B0604020202020204" pitchFamily="34" charset="0"/>
              <a:buChar char="•"/>
            </a:pPr>
            <a:r>
              <a:rPr lang="en-US" sz="2000"/>
              <a:t>Compensation to  provider agency for stabilization at the end of 4 months</a:t>
            </a:r>
          </a:p>
          <a:p>
            <a:pPr marL="342900" indent="-342900">
              <a:buFont typeface="Arial" panose="020B0604020202020204" pitchFamily="34" charset="0"/>
              <a:buChar char="•"/>
            </a:pPr>
            <a:r>
              <a:rPr lang="en-US" sz="2000"/>
              <a:t>Compensation to QP for stabilization support at end of 4 months</a:t>
            </a:r>
          </a:p>
        </p:txBody>
      </p:sp>
      <p:sp>
        <p:nvSpPr>
          <p:cNvPr id="9" name="Rectangle 8">
            <a:extLst>
              <a:ext uri="{FF2B5EF4-FFF2-40B4-BE49-F238E27FC236}">
                <a16:creationId xmlns:a16="http://schemas.microsoft.com/office/drawing/2014/main" id="{CE67CBF8-78F4-C1CF-78F1-ACB191A658A7}"/>
              </a:ext>
            </a:extLst>
          </p:cNvPr>
          <p:cNvSpPr/>
          <p:nvPr/>
        </p:nvSpPr>
        <p:spPr>
          <a:xfrm>
            <a:off x="200526" y="96253"/>
            <a:ext cx="11871158" cy="660132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extLst>
      <p:ext uri="{BB962C8B-B14F-4D97-AF65-F5344CB8AC3E}">
        <p14:creationId xmlns:p14="http://schemas.microsoft.com/office/powerpoint/2010/main" val="1791624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B974-9888-2717-5AE8-02B69C33403C}"/>
              </a:ext>
            </a:extLst>
          </p:cNvPr>
          <p:cNvSpPr>
            <a:spLocks noGrp="1"/>
          </p:cNvSpPr>
          <p:nvPr>
            <p:ph type="ctrTitle"/>
          </p:nvPr>
        </p:nvSpPr>
        <p:spPr>
          <a:xfrm>
            <a:off x="1524000" y="396241"/>
            <a:ext cx="9144000" cy="975359"/>
          </a:xfrm>
        </p:spPr>
        <p:txBody>
          <a:bodyPr>
            <a:normAutofit/>
          </a:bodyPr>
          <a:lstStyle/>
          <a:p>
            <a:r>
              <a:rPr lang="en-US" i="1">
                <a:solidFill>
                  <a:srgbClr val="FFC000"/>
                </a:solidFill>
              </a:rPr>
              <a:t>What we need from you</a:t>
            </a:r>
          </a:p>
        </p:txBody>
      </p:sp>
      <p:sp>
        <p:nvSpPr>
          <p:cNvPr id="3" name="Subtitle 2">
            <a:extLst>
              <a:ext uri="{FF2B5EF4-FFF2-40B4-BE49-F238E27FC236}">
                <a16:creationId xmlns:a16="http://schemas.microsoft.com/office/drawing/2014/main" id="{5BB76E5A-D856-243E-B610-90C6E875EB39}"/>
              </a:ext>
            </a:extLst>
          </p:cNvPr>
          <p:cNvSpPr>
            <a:spLocks noGrp="1"/>
          </p:cNvSpPr>
          <p:nvPr>
            <p:ph type="subTitle" idx="1"/>
          </p:nvPr>
        </p:nvSpPr>
        <p:spPr>
          <a:xfrm>
            <a:off x="1524000" y="1371598"/>
            <a:ext cx="9144000" cy="4532334"/>
          </a:xfrm>
        </p:spPr>
        <p:txBody>
          <a:bodyPr vert="horz" lIns="91440" tIns="45720" rIns="91440" bIns="45720" rtlCol="0" anchor="t">
            <a:normAutofit fontScale="77500" lnSpcReduction="20000"/>
          </a:bodyPr>
          <a:lstStyle/>
          <a:p>
            <a:pPr marL="342900" indent="-342900" algn="l">
              <a:buFont typeface="Arial" panose="020B0604020202020204" pitchFamily="34" charset="0"/>
              <a:buChar char="•"/>
            </a:pPr>
            <a:r>
              <a:rPr lang="en-US" sz="3300"/>
              <a:t>Maintain your </a:t>
            </a:r>
            <a:r>
              <a:rPr lang="en-US" sz="3300" err="1"/>
              <a:t>bedboards</a:t>
            </a:r>
            <a:r>
              <a:rPr lang="en-US" sz="3300"/>
              <a:t> in CCW</a:t>
            </a:r>
            <a:endParaRPr lang="en-US" err="1"/>
          </a:p>
          <a:p>
            <a:pPr marL="342900" indent="-342900" algn="l">
              <a:buFont typeface="Arial" panose="020B0604020202020204" pitchFamily="34" charset="0"/>
              <a:buChar char="•"/>
            </a:pPr>
            <a:r>
              <a:rPr lang="en-US" sz="3300"/>
              <a:t>Remind everyone to put the referrals in CCW so you don’t have to</a:t>
            </a:r>
          </a:p>
          <a:p>
            <a:pPr marL="342900" indent="-342900" algn="l">
              <a:buFont typeface="Arial" panose="020B0604020202020204" pitchFamily="34" charset="0"/>
              <a:buChar char="•"/>
            </a:pPr>
            <a:r>
              <a:rPr lang="en-US" sz="3300"/>
              <a:t>Respond promptly to referrals (Yes, no, maybe) </a:t>
            </a:r>
          </a:p>
          <a:p>
            <a:pPr marL="342900" indent="-342900" algn="l">
              <a:buFont typeface="Arial" panose="020B0604020202020204" pitchFamily="34" charset="0"/>
              <a:buChar char="•"/>
            </a:pPr>
            <a:r>
              <a:rPr lang="en-US" sz="3300"/>
              <a:t>Connect with your  PRTF </a:t>
            </a:r>
            <a:r>
              <a:rPr lang="en-US" sz="3300" err="1"/>
              <a:t>referal</a:t>
            </a:r>
            <a:r>
              <a:rPr lang="en-US" sz="3300"/>
              <a:t> sources to review the referral process for youth stepping down from PRTF (especially out of state youth) to participate in PRTF-IAFT Pilot 6-8 weeks in advance</a:t>
            </a:r>
            <a:endParaRPr lang="en-US"/>
          </a:p>
          <a:p>
            <a:pPr marL="342900" indent="-342900" algn="l">
              <a:buFont typeface="Arial" panose="020B0604020202020204" pitchFamily="34" charset="0"/>
              <a:buChar char="•"/>
            </a:pPr>
            <a:r>
              <a:rPr lang="en-US" sz="3300"/>
              <a:t>Share RRFF training platform which is instructor-led, virtual, free, and open to everyone </a:t>
            </a:r>
            <a:r>
              <a:rPr lang="en-US" sz="3300">
                <a:hlinkClick r:id="rId2"/>
              </a:rPr>
              <a:t>https://ncrapidresource.org/training-tools-resources/calendars/</a:t>
            </a:r>
            <a:r>
              <a:rPr lang="en-US" sz="3300"/>
              <a:t>  and Level of Care self-paced training </a:t>
            </a:r>
            <a:r>
              <a:rPr lang="en-US" sz="3300">
                <a:hlinkClick r:id="rId3"/>
              </a:rPr>
              <a:t>https://ncrapidresource.org/self-paced-courses/residential-service-lines-and-the-continuum-of-care/</a:t>
            </a:r>
            <a:r>
              <a:rPr lang="en-US" sz="3300"/>
              <a:t> </a:t>
            </a:r>
          </a:p>
          <a:p>
            <a:pPr algn="l"/>
            <a:endParaRPr lang="en-US" sz="3300"/>
          </a:p>
          <a:p>
            <a:pPr marL="342900" indent="-342900" algn="l">
              <a:buFont typeface="Arial" panose="020B0604020202020204" pitchFamily="34" charset="0"/>
              <a:buChar char="•"/>
            </a:pPr>
            <a:endParaRPr lang="en-US" sz="2900"/>
          </a:p>
          <a:p>
            <a:pPr marL="342900" indent="-342900" algn="l">
              <a:buFont typeface="Arial" panose="020B0604020202020204" pitchFamily="34" charset="0"/>
              <a:buChar char="•"/>
            </a:pPr>
            <a:endParaRPr lang="en-US"/>
          </a:p>
        </p:txBody>
      </p:sp>
      <p:sp>
        <p:nvSpPr>
          <p:cNvPr id="9" name="Rectangle 8">
            <a:extLst>
              <a:ext uri="{FF2B5EF4-FFF2-40B4-BE49-F238E27FC236}">
                <a16:creationId xmlns:a16="http://schemas.microsoft.com/office/drawing/2014/main" id="{CE67CBF8-78F4-C1CF-78F1-ACB191A658A7}"/>
              </a:ext>
            </a:extLst>
          </p:cNvPr>
          <p:cNvSpPr/>
          <p:nvPr/>
        </p:nvSpPr>
        <p:spPr>
          <a:xfrm>
            <a:off x="200526" y="96253"/>
            <a:ext cx="11871158" cy="660132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6" name="TextBox 5">
            <a:extLst>
              <a:ext uri="{FF2B5EF4-FFF2-40B4-BE49-F238E27FC236}">
                <a16:creationId xmlns:a16="http://schemas.microsoft.com/office/drawing/2014/main" id="{866D9770-0FD9-AA38-6F5C-E20C97E9E7A8}"/>
              </a:ext>
            </a:extLst>
          </p:cNvPr>
          <p:cNvSpPr txBox="1"/>
          <p:nvPr/>
        </p:nvSpPr>
        <p:spPr>
          <a:xfrm>
            <a:off x="1836821" y="5406189"/>
            <a:ext cx="8710863" cy="954107"/>
          </a:xfrm>
          <a:prstGeom prst="rect">
            <a:avLst/>
          </a:prstGeom>
          <a:noFill/>
        </p:spPr>
        <p:txBody>
          <a:bodyPr wrap="square" rtlCol="0">
            <a:spAutoFit/>
          </a:bodyPr>
          <a:lstStyle/>
          <a:p>
            <a:endParaRPr lang="en-US" sz="1400"/>
          </a:p>
          <a:p>
            <a:endParaRPr lang="en-US" sz="1400"/>
          </a:p>
          <a:p>
            <a:pPr algn="ctr"/>
            <a:r>
              <a:rPr lang="en-US" sz="1400"/>
              <a:t>Contact:</a:t>
            </a:r>
          </a:p>
          <a:p>
            <a:pPr algn="ctr"/>
            <a:r>
              <a:rPr lang="en-US" sz="1400"/>
              <a:t> Meredith Newman  </a:t>
            </a:r>
            <a:r>
              <a:rPr lang="en-US" sz="1400">
                <a:hlinkClick r:id="rId4"/>
              </a:rPr>
              <a:t>mnewman@ncrapidresource.org</a:t>
            </a:r>
            <a:r>
              <a:rPr lang="en-US" sz="1400"/>
              <a:t> or Rashel Lauret </a:t>
            </a:r>
            <a:r>
              <a:rPr lang="en-US" sz="1400">
                <a:hlinkClick r:id="rId5"/>
              </a:rPr>
              <a:t>rlauret@ncrapidresource.org</a:t>
            </a:r>
            <a:endParaRPr lang="en-US" sz="1400"/>
          </a:p>
        </p:txBody>
      </p:sp>
    </p:spTree>
    <p:extLst>
      <p:ext uri="{BB962C8B-B14F-4D97-AF65-F5344CB8AC3E}">
        <p14:creationId xmlns:p14="http://schemas.microsoft.com/office/powerpoint/2010/main" val="3322087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54AC9F-1E3C-4018-AA19-BFB28EB39EB2}"/>
              </a:ext>
            </a:extLst>
          </p:cNvPr>
          <p:cNvSpPr>
            <a:spLocks noGrp="1"/>
          </p:cNvSpPr>
          <p:nvPr>
            <p:ph type="title"/>
          </p:nvPr>
        </p:nvSpPr>
        <p:spPr>
          <a:xfrm>
            <a:off x="640080" y="325369"/>
            <a:ext cx="4368602" cy="1956841"/>
          </a:xfrm>
        </p:spPr>
        <p:txBody>
          <a:bodyPr anchor="b">
            <a:normAutofit/>
          </a:bodyPr>
          <a:lstStyle/>
          <a:p>
            <a:pPr algn="ctr"/>
            <a:r>
              <a:rPr lang="en-US" sz="5400" b="1" dirty="0">
                <a:solidFill>
                  <a:srgbClr val="0070C0"/>
                </a:solidFill>
              </a:rPr>
              <a:t>PRTF to IAFT</a:t>
            </a:r>
            <a:r>
              <a:rPr lang="en-US" sz="5400" b="1" dirty="0">
                <a:solidFill>
                  <a:srgbClr val="0070C0"/>
                </a:solidFill>
                <a:latin typeface="Baskerville Old Face"/>
              </a:rPr>
              <a:t>®</a:t>
            </a:r>
            <a:r>
              <a:rPr lang="en-US" sz="5400" b="1" dirty="0">
                <a:solidFill>
                  <a:srgbClr val="0070C0"/>
                </a:solidFill>
              </a:rPr>
              <a:t> PILOT </a:t>
            </a:r>
            <a:endParaRPr lang="en-US" b="1" dirty="0">
              <a:solidFill>
                <a:srgbClr val="0070C0"/>
              </a:solidFill>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40CD4C-D11C-7C3F-CC9B-C6584512AB70}"/>
              </a:ext>
            </a:extLst>
          </p:cNvPr>
          <p:cNvSpPr>
            <a:spLocks noGrp="1"/>
          </p:cNvSpPr>
          <p:nvPr>
            <p:ph idx="1"/>
          </p:nvPr>
        </p:nvSpPr>
        <p:spPr>
          <a:xfrm>
            <a:off x="640080" y="2872899"/>
            <a:ext cx="4243589" cy="3320668"/>
          </a:xfrm>
        </p:spPr>
        <p:txBody>
          <a:bodyPr>
            <a:normAutofit/>
          </a:bodyPr>
          <a:lstStyle/>
          <a:p>
            <a:r>
              <a:rPr lang="en-US" sz="2200"/>
              <a:t>18 youth placed  (3) working pre-placement activities</a:t>
            </a:r>
          </a:p>
          <a:p>
            <a:r>
              <a:rPr lang="en-US" sz="2200"/>
              <a:t>15 of these youth  have well surpassed 90 days and showed stabilization in the IAFT</a:t>
            </a:r>
            <a:r>
              <a:rPr lang="en-US" sz="2200">
                <a:latin typeface="Baskerville Old Face" panose="02020602080505020303" pitchFamily="18" charset="0"/>
              </a:rPr>
              <a:t>®</a:t>
            </a:r>
            <a:r>
              <a:rPr lang="en-US" sz="2200"/>
              <a:t> home. </a:t>
            </a:r>
          </a:p>
        </p:txBody>
      </p:sp>
      <p:pic>
        <p:nvPicPr>
          <p:cNvPr id="4" name="Picture 3" descr="A group of women smiling and hugging">
            <a:extLst>
              <a:ext uri="{FF2B5EF4-FFF2-40B4-BE49-F238E27FC236}">
                <a16:creationId xmlns:a16="http://schemas.microsoft.com/office/drawing/2014/main" id="{602D8027-44CB-B391-3B9B-1DED8B82023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524" r="165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38600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5F40E44-6E4F-461E-B676-41D4FD94D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8FD15E8-8B40-4424-82F2-DA107F7F9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133600" y="685800"/>
            <a:ext cx="100584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37" name="Graphic 36">
            <a:extLst>
              <a:ext uri="{FF2B5EF4-FFF2-40B4-BE49-F238E27FC236}">
                <a16:creationId xmlns:a16="http://schemas.microsoft.com/office/drawing/2014/main" id="{FCF80E2F-2954-485B-B1B5-DCB9F153FB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354324" y="-2665475"/>
            <a:ext cx="5486400" cy="12188952"/>
          </a:xfrm>
          <a:prstGeom prst="rect">
            <a:avLst/>
          </a:prstGeom>
        </p:spPr>
      </p:pic>
      <p:sp>
        <p:nvSpPr>
          <p:cNvPr id="2" name="Title 1">
            <a:extLst>
              <a:ext uri="{FF2B5EF4-FFF2-40B4-BE49-F238E27FC236}">
                <a16:creationId xmlns:a16="http://schemas.microsoft.com/office/drawing/2014/main" id="{1842F3E9-3613-7EC2-41C6-2CF8CD2EC33F}"/>
              </a:ext>
            </a:extLst>
          </p:cNvPr>
          <p:cNvSpPr>
            <a:spLocks noGrp="1"/>
          </p:cNvSpPr>
          <p:nvPr>
            <p:ph type="title"/>
          </p:nvPr>
        </p:nvSpPr>
        <p:spPr>
          <a:xfrm>
            <a:off x="1463039" y="685797"/>
            <a:ext cx="5029200" cy="2263779"/>
          </a:xfrm>
        </p:spPr>
        <p:txBody>
          <a:bodyPr anchor="t">
            <a:normAutofit/>
          </a:bodyPr>
          <a:lstStyle/>
          <a:p>
            <a:r>
              <a:rPr lang="en-US" sz="5000"/>
              <a:t>IAFT Snapshot </a:t>
            </a:r>
          </a:p>
        </p:txBody>
      </p:sp>
      <p:sp>
        <p:nvSpPr>
          <p:cNvPr id="38" name="Rectangle 37">
            <a:extLst>
              <a:ext uri="{FF2B5EF4-FFF2-40B4-BE49-F238E27FC236}">
                <a16:creationId xmlns:a16="http://schemas.microsoft.com/office/drawing/2014/main" id="{866718AF-9359-4BEF-9584-028A3072A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9764" y="685797"/>
            <a:ext cx="118872"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D5F649B-1014-B1C7-B4E0-D076105EA8E7}"/>
              </a:ext>
            </a:extLst>
          </p:cNvPr>
          <p:cNvPicPr>
            <a:picLocks noChangeAspect="1"/>
          </p:cNvPicPr>
          <p:nvPr/>
        </p:nvPicPr>
        <p:blipFill>
          <a:blip r:embed="rId4"/>
          <a:srcRect t="2383" r="2" b="25791"/>
          <a:stretch/>
        </p:blipFill>
        <p:spPr>
          <a:xfrm>
            <a:off x="6878548" y="738794"/>
            <a:ext cx="5272674" cy="1751600"/>
          </a:xfrm>
          <a:prstGeom prst="rect">
            <a:avLst/>
          </a:prstGeom>
        </p:spPr>
      </p:pic>
      <p:sp>
        <p:nvSpPr>
          <p:cNvPr id="39" name="Content Placeholder 12">
            <a:extLst>
              <a:ext uri="{FF2B5EF4-FFF2-40B4-BE49-F238E27FC236}">
                <a16:creationId xmlns:a16="http://schemas.microsoft.com/office/drawing/2014/main" id="{CDDD3C62-4D4B-461F-E866-27E74D8F80EF}"/>
              </a:ext>
            </a:extLst>
          </p:cNvPr>
          <p:cNvSpPr>
            <a:spLocks noGrp="1"/>
          </p:cNvSpPr>
          <p:nvPr>
            <p:ph idx="1"/>
          </p:nvPr>
        </p:nvSpPr>
        <p:spPr>
          <a:xfrm>
            <a:off x="1463039" y="3133724"/>
            <a:ext cx="5029200" cy="2746621"/>
          </a:xfrm>
        </p:spPr>
        <p:txBody>
          <a:bodyPr>
            <a:normAutofit/>
          </a:bodyPr>
          <a:lstStyle/>
          <a:p>
            <a:r>
              <a:rPr lang="en-US" sz="1800"/>
              <a:t>Decrease in placements and acceptance of IAFT youth</a:t>
            </a:r>
          </a:p>
          <a:p>
            <a:r>
              <a:rPr lang="en-US" sz="1800">
                <a:highlight>
                  <a:srgbClr val="FFFF00"/>
                </a:highlight>
              </a:rPr>
              <a:t>Currently # of open IAFT referrals seeking placement match </a:t>
            </a:r>
          </a:p>
          <a:p>
            <a:r>
              <a:rPr lang="en-US" sz="1800">
                <a:highlight>
                  <a:srgbClr val="FFFF00"/>
                </a:highlight>
              </a:rPr>
              <a:t>Currently # of open IAFT beds across the state reflected on </a:t>
            </a:r>
            <a:r>
              <a:rPr lang="en-US" sz="1800" err="1">
                <a:highlight>
                  <a:srgbClr val="FFFF00"/>
                </a:highlight>
              </a:rPr>
              <a:t>Bedboard</a:t>
            </a:r>
            <a:r>
              <a:rPr lang="en-US" sz="1800">
                <a:highlight>
                  <a:srgbClr val="FFFF00"/>
                </a:highlight>
              </a:rPr>
              <a:t> </a:t>
            </a:r>
          </a:p>
          <a:p>
            <a:r>
              <a:rPr lang="en-US" sz="1800"/>
              <a:t>Discharge outcomes remain steady at (3) out of (4) youth stepping down in level of care </a:t>
            </a:r>
          </a:p>
        </p:txBody>
      </p:sp>
      <p:pic>
        <p:nvPicPr>
          <p:cNvPr id="9" name="Picture 8">
            <a:extLst>
              <a:ext uri="{FF2B5EF4-FFF2-40B4-BE49-F238E27FC236}">
                <a16:creationId xmlns:a16="http://schemas.microsoft.com/office/drawing/2014/main" id="{DF7CA6D0-ED19-1CA3-EF6C-345D0F0A02B9}"/>
              </a:ext>
            </a:extLst>
          </p:cNvPr>
          <p:cNvPicPr>
            <a:picLocks noChangeAspect="1"/>
          </p:cNvPicPr>
          <p:nvPr/>
        </p:nvPicPr>
        <p:blipFill>
          <a:blip r:embed="rId5"/>
          <a:srcRect r="6685" b="1"/>
          <a:stretch/>
        </p:blipFill>
        <p:spPr>
          <a:xfrm>
            <a:off x="6878548" y="2561476"/>
            <a:ext cx="5272674" cy="1751600"/>
          </a:xfrm>
          <a:prstGeom prst="rect">
            <a:avLst/>
          </a:prstGeom>
        </p:spPr>
      </p:pic>
      <p:pic>
        <p:nvPicPr>
          <p:cNvPr id="7" name="Picture 6">
            <a:extLst>
              <a:ext uri="{FF2B5EF4-FFF2-40B4-BE49-F238E27FC236}">
                <a16:creationId xmlns:a16="http://schemas.microsoft.com/office/drawing/2014/main" id="{15E33663-ADD5-C96E-7F06-48AC4D3A5A79}"/>
              </a:ext>
            </a:extLst>
          </p:cNvPr>
          <p:cNvPicPr>
            <a:picLocks noChangeAspect="1"/>
          </p:cNvPicPr>
          <p:nvPr/>
        </p:nvPicPr>
        <p:blipFill>
          <a:blip r:embed="rId6"/>
          <a:srcRect r="1416"/>
          <a:stretch/>
        </p:blipFill>
        <p:spPr>
          <a:xfrm>
            <a:off x="6893524" y="4384159"/>
            <a:ext cx="5272674" cy="1751600"/>
          </a:xfrm>
          <a:prstGeom prst="rect">
            <a:avLst/>
          </a:prstGeom>
        </p:spPr>
      </p:pic>
      <p:sp>
        <p:nvSpPr>
          <p:cNvPr id="40" name="Rectangle 39">
            <a:extLst>
              <a:ext uri="{FF2B5EF4-FFF2-40B4-BE49-F238E27FC236}">
                <a16:creationId xmlns:a16="http://schemas.microsoft.com/office/drawing/2014/main" id="{53033F67-95C8-49C5-9DF9-F7F6764AD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0099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F9E4-FED1-AF83-4C24-D31AD854BF09}"/>
              </a:ext>
            </a:extLst>
          </p:cNvPr>
          <p:cNvSpPr>
            <a:spLocks noGrp="1"/>
          </p:cNvSpPr>
          <p:nvPr>
            <p:ph type="title"/>
          </p:nvPr>
        </p:nvSpPr>
        <p:spPr>
          <a:xfrm>
            <a:off x="197799" y="302054"/>
            <a:ext cx="4343400" cy="1929384"/>
          </a:xfrm>
        </p:spPr>
        <p:txBody>
          <a:bodyPr anchor="ctr">
            <a:normAutofit/>
          </a:bodyPr>
          <a:lstStyle/>
          <a:p>
            <a:r>
              <a:rPr lang="en-US"/>
              <a:t>Trainings open to all Agency &amp; Parents </a:t>
            </a:r>
          </a:p>
        </p:txBody>
      </p:sp>
      <p:sp>
        <p:nvSpPr>
          <p:cNvPr id="4" name="Content Placeholder 4">
            <a:extLst>
              <a:ext uri="{FF2B5EF4-FFF2-40B4-BE49-F238E27FC236}">
                <a16:creationId xmlns:a16="http://schemas.microsoft.com/office/drawing/2014/main" id="{41B07714-28C1-911C-2906-0A903F97FA13}"/>
              </a:ext>
            </a:extLst>
          </p:cNvPr>
          <p:cNvSpPr>
            <a:spLocks noGrp="1"/>
          </p:cNvSpPr>
          <p:nvPr>
            <p:ph idx="1"/>
          </p:nvPr>
        </p:nvSpPr>
        <p:spPr>
          <a:xfrm>
            <a:off x="5095783" y="457199"/>
            <a:ext cx="6453088" cy="4958179"/>
          </a:xfrm>
        </p:spPr>
        <p:txBody>
          <a:bodyPr anchor="ctr">
            <a:normAutofit fontScale="77500" lnSpcReduction="20000"/>
          </a:bodyPr>
          <a:lstStyle/>
          <a:p>
            <a:pPr marR="0" indent="0" algn="ctr">
              <a:spcBef>
                <a:spcPts val="0"/>
              </a:spcBef>
              <a:spcAft>
                <a:spcPts val="0"/>
              </a:spcAft>
              <a:buNone/>
            </a:pPr>
            <a:r>
              <a:rPr lang="en-US" sz="4100">
                <a:latin typeface="Calibri"/>
                <a:ea typeface="Calibri" panose="020F0502020204030204" pitchFamily="34" charset="0"/>
                <a:cs typeface="Times New Roman"/>
              </a:rPr>
              <a:t>August  Topics</a:t>
            </a:r>
          </a:p>
          <a:p>
            <a:pPr algn="l" fontAlgn="base"/>
            <a:r>
              <a:rPr lang="en-US" b="1" i="0" u="none" strike="noStrike">
                <a:effectLst/>
                <a:highlight>
                  <a:srgbClr val="FFFFFF"/>
                </a:highlight>
                <a:latin typeface="var(--tec-font-family-sans-serif)"/>
                <a:hlinkClick r:id="rId3"/>
              </a:rPr>
              <a:t>Dealing with Sneaky Behaviors- Handling Stealing/Lying</a:t>
            </a:r>
            <a:endParaRPr lang="en-US" b="1" i="0">
              <a:effectLst/>
              <a:highlight>
                <a:srgbClr val="FFFFFF"/>
              </a:highlight>
              <a:latin typeface="var(--tec-font-family-sans-serif)"/>
            </a:endParaRPr>
          </a:p>
          <a:p>
            <a:pPr algn="l" fontAlgn="base"/>
            <a:r>
              <a:rPr lang="en-US" b="1" i="0" u="none" strike="noStrike">
                <a:effectLst/>
                <a:highlight>
                  <a:srgbClr val="FFFFFF"/>
                </a:highlight>
                <a:latin typeface="var(--tec-font-family-sans-serif)"/>
                <a:hlinkClick r:id="rId4"/>
              </a:rPr>
              <a:t>How to Secure All Firearms Effectively in Your Home</a:t>
            </a:r>
            <a:endParaRPr lang="en-US" b="1" i="0">
              <a:effectLst/>
              <a:highlight>
                <a:srgbClr val="FFFFFF"/>
              </a:highlight>
              <a:latin typeface="var(--tec-font-family-sans-serif)"/>
            </a:endParaRPr>
          </a:p>
          <a:p>
            <a:pPr algn="l" fontAlgn="base"/>
            <a:r>
              <a:rPr lang="en-US" b="1" i="0" u="none" strike="noStrike">
                <a:effectLst/>
                <a:highlight>
                  <a:srgbClr val="FFFFFF"/>
                </a:highlight>
                <a:latin typeface="var(--tec-font-family-sans-serif)"/>
                <a:hlinkClick r:id="rId5"/>
              </a:rPr>
              <a:t>Embracing Cultural Differences in Foster Care</a:t>
            </a:r>
            <a:endParaRPr lang="en-US" b="1" i="0">
              <a:effectLst/>
              <a:highlight>
                <a:srgbClr val="FFFFFF"/>
              </a:highlight>
              <a:latin typeface="var(--tec-font-family-sans-serif)"/>
            </a:endParaRPr>
          </a:p>
          <a:p>
            <a:pPr algn="l" fontAlgn="base"/>
            <a:r>
              <a:rPr lang="en-US" b="1" i="0" u="none" strike="noStrike">
                <a:effectLst/>
                <a:highlight>
                  <a:srgbClr val="FFFFFF"/>
                </a:highlight>
                <a:latin typeface="var(--tec-font-family-sans-serif)"/>
                <a:hlinkClick r:id="rId6"/>
              </a:rPr>
              <a:t>Beneficial Tools to Maintain Stable Placements</a:t>
            </a:r>
            <a:endParaRPr lang="en-US" b="1" i="0">
              <a:effectLst/>
              <a:highlight>
                <a:srgbClr val="FFFFFF"/>
              </a:highlight>
              <a:latin typeface="var(--tec-font-family-sans-serif)"/>
            </a:endParaRPr>
          </a:p>
          <a:p>
            <a:pPr marL="685800" indent="-457200">
              <a:lnSpc>
                <a:spcPct val="160000"/>
              </a:lnSpc>
              <a:spcBef>
                <a:spcPts val="0"/>
              </a:spcBef>
            </a:pPr>
            <a:r>
              <a:rPr lang="en-US" b="1" i="0" u="none" strike="noStrike">
                <a:effectLst/>
                <a:highlight>
                  <a:srgbClr val="FFFFFF"/>
                </a:highlight>
                <a:latin typeface="var(--tec-font-family-sans-serif)"/>
                <a:hlinkClick r:id="rId7"/>
              </a:rPr>
              <a:t>Understanding Sexualized Behaviors of School-Age Youth</a:t>
            </a:r>
            <a:endParaRPr lang="en-US" b="1" i="0" u="none" strike="noStrike">
              <a:effectLst/>
              <a:highlight>
                <a:srgbClr val="FFFFFF"/>
              </a:highlight>
              <a:latin typeface="var(--tec-font-family-sans-serif)"/>
            </a:endParaRPr>
          </a:p>
          <a:p>
            <a:pPr marL="685800" indent="-457200">
              <a:lnSpc>
                <a:spcPct val="160000"/>
              </a:lnSpc>
              <a:spcBef>
                <a:spcPts val="0"/>
              </a:spcBef>
            </a:pPr>
            <a:r>
              <a:rPr lang="en-US" b="1" i="0" u="none" strike="noStrike">
                <a:effectLst/>
                <a:highlight>
                  <a:srgbClr val="FFFFFF"/>
                </a:highlight>
                <a:latin typeface="var(--tec-font-family-sans-serif)"/>
                <a:hlinkClick r:id="rId8"/>
              </a:rPr>
              <a:t>Food Hoarding: What’s Behind the Behavior?</a:t>
            </a:r>
            <a:endParaRPr lang="en-US" b="1" i="0">
              <a:effectLst/>
              <a:highlight>
                <a:srgbClr val="FFFFFF"/>
              </a:highlight>
              <a:latin typeface="var(--tec-font-family-sans-serif)"/>
            </a:endParaRPr>
          </a:p>
          <a:p>
            <a:pPr marR="0" indent="0">
              <a:spcBef>
                <a:spcPts val="0"/>
              </a:spcBef>
              <a:spcAft>
                <a:spcPts val="0"/>
              </a:spcAft>
              <a:buNone/>
            </a:pPr>
            <a:endParaRPr lang="en-US" sz="3600">
              <a:latin typeface="Calibri" panose="020F0502020204030204" pitchFamily="34" charset="0"/>
              <a:ea typeface="Calibri" panose="020F0502020204030204" pitchFamily="34" charset="0"/>
              <a:cs typeface="Times New Roman" panose="02020603050405020304" pitchFamily="18" charset="0"/>
            </a:endParaRPr>
          </a:p>
          <a:p>
            <a:pPr marR="0" indent="0">
              <a:spcBef>
                <a:spcPts val="0"/>
              </a:spcBef>
              <a:spcAft>
                <a:spcPts val="0"/>
              </a:spcAft>
              <a:buNone/>
            </a:pPr>
            <a:r>
              <a:rPr lang="en-US" sz="3100">
                <a:effectLst/>
                <a:latin typeface="Calibri"/>
                <a:ea typeface="Calibri" panose="020F0502020204030204" pitchFamily="34" charset="0"/>
                <a:cs typeface="Times New Roman"/>
              </a:rPr>
              <a:t>Resource Parent Curriculum Group (open to all) </a:t>
            </a:r>
          </a:p>
          <a:p>
            <a:pPr marR="0" indent="0">
              <a:spcBef>
                <a:spcPts val="0"/>
              </a:spcBef>
              <a:spcAft>
                <a:spcPts val="0"/>
              </a:spcAft>
              <a:buNone/>
            </a:pPr>
            <a:endParaRPr lang="en-US" sz="21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indent="0">
              <a:spcBef>
                <a:spcPts val="0"/>
              </a:spcBef>
              <a:buNone/>
            </a:pPr>
            <a:r>
              <a:rPr lang="en-US" sz="2100">
                <a:highlight>
                  <a:srgbClr val="FFFF00"/>
                </a:highlight>
                <a:latin typeface="Calibri"/>
                <a:ea typeface="Calibri" panose="020F0502020204030204" pitchFamily="34" charset="0"/>
                <a:cs typeface="Times New Roman"/>
              </a:rPr>
              <a:t>Tuesdays Sept 10th- Oct 29th  6pm-8pm virtual </a:t>
            </a:r>
            <a:endParaRPr lang="en-US" sz="2100">
              <a:effectLst/>
              <a:highlight>
                <a:srgbClr val="FFFF00"/>
              </a:highlight>
              <a:latin typeface="Calibri"/>
              <a:ea typeface="Calibri" panose="020F0502020204030204" pitchFamily="34" charset="0"/>
              <a:cs typeface="Times New Roman"/>
            </a:endParaRPr>
          </a:p>
          <a:p>
            <a:pPr marL="0" indent="0">
              <a:buNone/>
            </a:pPr>
            <a:r>
              <a:rPr lang="en-US" sz="2200"/>
              <a:t>                           </a:t>
            </a:r>
            <a:endParaRPr lang="en-US" sz="2200">
              <a:cs typeface="Calibri"/>
            </a:endParaRPr>
          </a:p>
        </p:txBody>
      </p:sp>
      <p:pic>
        <p:nvPicPr>
          <p:cNvPr id="5" name="Picture 4">
            <a:extLst>
              <a:ext uri="{FF2B5EF4-FFF2-40B4-BE49-F238E27FC236}">
                <a16:creationId xmlns:a16="http://schemas.microsoft.com/office/drawing/2014/main" id="{0A9D2FD7-B51D-CAE3-D5C5-E6B9D55FECB9}"/>
              </a:ext>
            </a:extLst>
          </p:cNvPr>
          <p:cNvPicPr>
            <a:picLocks noChangeAspect="1"/>
          </p:cNvPicPr>
          <p:nvPr/>
        </p:nvPicPr>
        <p:blipFill rotWithShape="1">
          <a:blip r:embed="rId9"/>
          <a:srcRect r="4" b="3065"/>
          <a:stretch/>
        </p:blipFill>
        <p:spPr>
          <a:xfrm>
            <a:off x="2246986" y="1787630"/>
            <a:ext cx="2571505" cy="2492789"/>
          </a:xfrm>
          <a:prstGeom prst="rect">
            <a:avLst/>
          </a:prstGeom>
        </p:spPr>
      </p:pic>
      <p:sp>
        <p:nvSpPr>
          <p:cNvPr id="11" name="TextBox 10">
            <a:extLst>
              <a:ext uri="{FF2B5EF4-FFF2-40B4-BE49-F238E27FC236}">
                <a16:creationId xmlns:a16="http://schemas.microsoft.com/office/drawing/2014/main" id="{E4DC2777-6D9D-CAD3-6A00-474DCA1A4564}"/>
              </a:ext>
            </a:extLst>
          </p:cNvPr>
          <p:cNvSpPr txBox="1"/>
          <p:nvPr/>
        </p:nvSpPr>
        <p:spPr>
          <a:xfrm>
            <a:off x="378271" y="5078618"/>
            <a:ext cx="11629243" cy="1477328"/>
          </a:xfrm>
          <a:prstGeom prst="rect">
            <a:avLst/>
          </a:prstGeom>
          <a:noFill/>
        </p:spPr>
        <p:txBody>
          <a:bodyPr wrap="square">
            <a:spAutoFit/>
          </a:bodyPr>
          <a:lstStyle/>
          <a:p>
            <a:pPr lvl="0"/>
            <a:r>
              <a:rPr lang="en-US"/>
              <a:t>“ I was thinking about not fostering anymore, but after taking RPC I think I will reconsider and at least try respite”. </a:t>
            </a:r>
          </a:p>
          <a:p>
            <a:pPr lvl="0"/>
            <a:r>
              <a:rPr lang="en-US"/>
              <a:t>“I’m going to be more patient with my next child” </a:t>
            </a:r>
          </a:p>
          <a:p>
            <a:pPr lvl="0"/>
            <a:r>
              <a:rPr lang="en-US"/>
              <a:t>“I’m so glad that I took this training” “I really enjoyed the class”</a:t>
            </a:r>
          </a:p>
          <a:p>
            <a:pPr lvl="0"/>
            <a:r>
              <a:rPr lang="en-US"/>
              <a:t> “I liked the fact that there are other parents out here that were feeling the same way that I was, so now I don’t feel so bad”. </a:t>
            </a:r>
          </a:p>
        </p:txBody>
      </p:sp>
    </p:spTree>
    <p:extLst>
      <p:ext uri="{BB962C8B-B14F-4D97-AF65-F5344CB8AC3E}">
        <p14:creationId xmlns:p14="http://schemas.microsoft.com/office/powerpoint/2010/main" val="763951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5E6BB4-1303-3E2F-E6ED-1440E7FE03B5}"/>
              </a:ext>
            </a:extLst>
          </p:cNvPr>
          <p:cNvSpPr>
            <a:spLocks noGrp="1"/>
          </p:cNvSpPr>
          <p:nvPr>
            <p:ph type="title"/>
          </p:nvPr>
        </p:nvSpPr>
        <p:spPr>
          <a:xfrm>
            <a:off x="838199" y="548464"/>
            <a:ext cx="3807187" cy="2228074"/>
          </a:xfrm>
        </p:spPr>
        <p:txBody>
          <a:bodyPr>
            <a:normAutofit/>
          </a:bodyPr>
          <a:lstStyle/>
          <a:p>
            <a:r>
              <a:rPr lang="en-US" sz="4000" b="1">
                <a:solidFill>
                  <a:srgbClr val="0070C0"/>
                </a:solidFill>
              </a:rPr>
              <a:t>IAFT</a:t>
            </a:r>
            <a:r>
              <a:rPr lang="en-US" sz="4000" b="1">
                <a:solidFill>
                  <a:srgbClr val="0070C0"/>
                </a:solidFill>
                <a:latin typeface="Baskerville Old Face"/>
              </a:rPr>
              <a:t>®</a:t>
            </a:r>
            <a:r>
              <a:rPr lang="en-US" sz="4000" b="1">
                <a:solidFill>
                  <a:srgbClr val="0070C0"/>
                </a:solidFill>
              </a:rPr>
              <a:t> Clinicians</a:t>
            </a:r>
            <a:r>
              <a:rPr lang="en-US" sz="4000">
                <a:solidFill>
                  <a:srgbClr val="0070C0"/>
                </a:solidFill>
              </a:rPr>
              <a:t> –Ethics CEU opportunity </a:t>
            </a:r>
          </a:p>
        </p:txBody>
      </p:sp>
      <p:sp>
        <p:nvSpPr>
          <p:cNvPr id="3" name="Content Placeholder 2">
            <a:extLst>
              <a:ext uri="{FF2B5EF4-FFF2-40B4-BE49-F238E27FC236}">
                <a16:creationId xmlns:a16="http://schemas.microsoft.com/office/drawing/2014/main" id="{07D54990-9862-D968-03F2-EB75B7BD2CA1}"/>
              </a:ext>
            </a:extLst>
          </p:cNvPr>
          <p:cNvSpPr>
            <a:spLocks noGrp="1"/>
          </p:cNvSpPr>
          <p:nvPr>
            <p:ph idx="1"/>
          </p:nvPr>
        </p:nvSpPr>
        <p:spPr>
          <a:xfrm>
            <a:off x="838201" y="2962279"/>
            <a:ext cx="3799425" cy="3143241"/>
          </a:xfrm>
        </p:spPr>
        <p:txBody>
          <a:bodyPr>
            <a:normAutofit/>
          </a:bodyPr>
          <a:lstStyle/>
          <a:p>
            <a:r>
              <a:rPr lang="en-US" sz="2000"/>
              <a:t>RRFF has partnered with Eastern AHEC to offer  free online access to (2) approved hours of Ethics training.</a:t>
            </a:r>
          </a:p>
          <a:p>
            <a:r>
              <a:rPr lang="en-US" sz="2000"/>
              <a:t>RRFF will be reaching out for a list of names/email addresses for interested parties. </a:t>
            </a:r>
          </a:p>
          <a:p>
            <a:r>
              <a:rPr lang="en-US" sz="2000"/>
              <a:t>Course will be open August to October of 2024. </a:t>
            </a:r>
          </a:p>
          <a:p>
            <a:endParaRPr lang="en-US" sz="2000"/>
          </a:p>
        </p:txBody>
      </p:sp>
      <p:pic>
        <p:nvPicPr>
          <p:cNvPr id="5" name="Picture 4">
            <a:extLst>
              <a:ext uri="{FF2B5EF4-FFF2-40B4-BE49-F238E27FC236}">
                <a16:creationId xmlns:a16="http://schemas.microsoft.com/office/drawing/2014/main" id="{2120D529-C48E-0DB2-5896-2E67C74F9C8F}"/>
              </a:ext>
            </a:extLst>
          </p:cNvPr>
          <p:cNvPicPr>
            <a:picLocks noChangeAspect="1"/>
          </p:cNvPicPr>
          <p:nvPr/>
        </p:nvPicPr>
        <p:blipFill>
          <a:blip r:embed="rId3"/>
          <a:srcRect t="1298"/>
          <a:stretch/>
        </p:blipFill>
        <p:spPr>
          <a:xfrm>
            <a:off x="5010386" y="10"/>
            <a:ext cx="7181613" cy="6857990"/>
          </a:xfrm>
          <a:prstGeom prst="rect">
            <a:avLst/>
          </a:prstGeom>
          <a:effectLst/>
        </p:spPr>
      </p:pic>
    </p:spTree>
    <p:extLst>
      <p:ext uri="{BB962C8B-B14F-4D97-AF65-F5344CB8AC3E}">
        <p14:creationId xmlns:p14="http://schemas.microsoft.com/office/powerpoint/2010/main" val="3464934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933E72-B3DE-BE8E-B084-DE8EBF0C30A6}"/>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latin typeface="+mj-lt"/>
                <a:ea typeface="+mj-ea"/>
                <a:cs typeface="+mj-cs"/>
              </a:rPr>
              <a:t>IAFT/TFC </a:t>
            </a:r>
            <a:r>
              <a:rPr lang="en-US" sz="5400" i="1" kern="1200">
                <a:latin typeface="+mj-lt"/>
                <a:ea typeface="+mj-ea"/>
                <a:cs typeface="+mj-cs"/>
              </a:rPr>
              <a:t>Residential Bedboard™ </a:t>
            </a:r>
            <a:r>
              <a:rPr lang="en-US" sz="5400" kern="1200">
                <a:latin typeface="+mj-lt"/>
                <a:ea typeface="+mj-ea"/>
                <a:cs typeface="+mj-cs"/>
              </a:rPr>
              <a:t>Capacity updates</a:t>
            </a:r>
          </a:p>
        </p:txBody>
      </p:sp>
      <p:sp>
        <p:nvSpPr>
          <p:cNvPr id="19"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392C80C-BC92-2DB7-AAF7-04A0B0456231}"/>
              </a:ext>
            </a:extLst>
          </p:cNvPr>
          <p:cNvPicPr>
            <a:picLocks noChangeAspect="1"/>
          </p:cNvPicPr>
          <p:nvPr/>
        </p:nvPicPr>
        <p:blipFill>
          <a:blip r:embed="rId2"/>
          <a:stretch>
            <a:fillRect/>
          </a:stretch>
        </p:blipFill>
        <p:spPr>
          <a:xfrm>
            <a:off x="4654296" y="630936"/>
            <a:ext cx="6661502" cy="3913632"/>
          </a:xfrm>
          <a:prstGeom prst="rect">
            <a:avLst/>
          </a:prstGeom>
        </p:spPr>
      </p:pic>
      <p:sp>
        <p:nvSpPr>
          <p:cNvPr id="14" name="Content Placeholder 13">
            <a:extLst>
              <a:ext uri="{FF2B5EF4-FFF2-40B4-BE49-F238E27FC236}">
                <a16:creationId xmlns:a16="http://schemas.microsoft.com/office/drawing/2014/main" id="{A22839CE-EEBB-EF51-B2FD-3EDE371E9EF8}"/>
              </a:ext>
            </a:extLst>
          </p:cNvPr>
          <p:cNvSpPr>
            <a:spLocks noGrp="1"/>
          </p:cNvSpPr>
          <p:nvPr>
            <p:ph idx="1"/>
          </p:nvPr>
        </p:nvSpPr>
        <p:spPr>
          <a:xfrm>
            <a:off x="4654296" y="4798577"/>
            <a:ext cx="6894576" cy="1428487"/>
          </a:xfrm>
        </p:spPr>
        <p:txBody>
          <a:bodyPr anchor="t">
            <a:normAutofit fontScale="92500" lnSpcReduction="10000"/>
          </a:bodyPr>
          <a:lstStyle/>
          <a:p>
            <a:pPr marL="0" indent="0">
              <a:buNone/>
            </a:pPr>
            <a:r>
              <a:rPr lang="en-US" sz="2200"/>
              <a:t>RRFF Staff have updated most IAFT homes to a capacity of (1) to reflect accurate “vacancies”.  If the home has a 2</a:t>
            </a:r>
            <a:r>
              <a:rPr lang="en-US" sz="2200" baseline="30000"/>
              <a:t>nd</a:t>
            </a:r>
            <a:r>
              <a:rPr lang="en-US" sz="2200"/>
              <a:t> bed open for Respite- you can still use that bed and reflect on the AC.  If an approved 1+ waiver is utilized then the capacity can be changed to (2) to reflect.  </a:t>
            </a:r>
          </a:p>
        </p:txBody>
      </p:sp>
      <p:sp>
        <p:nvSpPr>
          <p:cNvPr id="6" name="Rectangle 5">
            <a:extLst>
              <a:ext uri="{FF2B5EF4-FFF2-40B4-BE49-F238E27FC236}">
                <a16:creationId xmlns:a16="http://schemas.microsoft.com/office/drawing/2014/main" id="{E8740733-3EB5-35B7-534C-531C1F560054}"/>
              </a:ext>
            </a:extLst>
          </p:cNvPr>
          <p:cNvSpPr/>
          <p:nvPr/>
        </p:nvSpPr>
        <p:spPr>
          <a:xfrm>
            <a:off x="4993105" y="2971800"/>
            <a:ext cx="862263" cy="15727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255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4DF5-2FDB-8BB1-8886-28F555DB2280}"/>
              </a:ext>
            </a:extLst>
          </p:cNvPr>
          <p:cNvSpPr>
            <a:spLocks noGrp="1"/>
          </p:cNvSpPr>
          <p:nvPr>
            <p:ph type="title"/>
          </p:nvPr>
        </p:nvSpPr>
        <p:spPr>
          <a:xfrm>
            <a:off x="839788" y="176977"/>
            <a:ext cx="10562636" cy="2115786"/>
          </a:xfrm>
        </p:spPr>
        <p:txBody>
          <a:bodyPr>
            <a:normAutofit/>
          </a:bodyPr>
          <a:lstStyle/>
          <a:p>
            <a:r>
              <a:rPr lang="en-US" b="1" dirty="0">
                <a:cs typeface="Calibri Light"/>
              </a:rPr>
              <a:t>Q2 Quarterly Reviews </a:t>
            </a:r>
            <a:br>
              <a:rPr lang="en-US" b="1" dirty="0">
                <a:cs typeface="Calibri Light"/>
              </a:rPr>
            </a:br>
            <a:br>
              <a:rPr lang="en-US" b="1" dirty="0">
                <a:cs typeface="Calibri Light"/>
              </a:rPr>
            </a:br>
            <a:r>
              <a:rPr lang="en-US" sz="2400" b="1" dirty="0">
                <a:latin typeface="Calibri"/>
                <a:cs typeface="Calibri Light"/>
              </a:rPr>
              <a:t>168</a:t>
            </a:r>
            <a:r>
              <a:rPr lang="en-US" sz="2400" dirty="0">
                <a:latin typeface="Calibri"/>
                <a:cs typeface="Calibri Light"/>
              </a:rPr>
              <a:t> youth received IAFT</a:t>
            </a:r>
            <a:r>
              <a:rPr lang="en-US" sz="2400" dirty="0">
                <a:latin typeface="Calibri"/>
                <a:cs typeface="Calibri"/>
              </a:rPr>
              <a:t>® Services </a:t>
            </a:r>
            <a:br>
              <a:rPr lang="en-US" sz="2400" dirty="0">
                <a:latin typeface="Calibri"/>
                <a:cs typeface="Calibri"/>
              </a:rPr>
            </a:br>
            <a:r>
              <a:rPr lang="en-US" sz="2400" dirty="0">
                <a:latin typeface="Calibri"/>
                <a:cs typeface="Calibri"/>
              </a:rPr>
              <a:t>Average Overall Provider Score: </a:t>
            </a:r>
            <a:r>
              <a:rPr lang="en-US" sz="2400" b="1" dirty="0">
                <a:latin typeface="Calibri"/>
                <a:cs typeface="Calibri"/>
              </a:rPr>
              <a:t>94%</a:t>
            </a:r>
            <a:r>
              <a:rPr lang="en-US" sz="3100" dirty="0">
                <a:latin typeface="Calibri"/>
                <a:cs typeface="Calibri"/>
              </a:rPr>
              <a:t> </a:t>
            </a:r>
            <a:endParaRPr lang="en-US" b="1" dirty="0">
              <a:cs typeface="Calibri Light"/>
            </a:endParaRPr>
          </a:p>
        </p:txBody>
      </p:sp>
      <p:sp>
        <p:nvSpPr>
          <p:cNvPr id="3" name="Text Placeholder 2">
            <a:extLst>
              <a:ext uri="{FF2B5EF4-FFF2-40B4-BE49-F238E27FC236}">
                <a16:creationId xmlns:a16="http://schemas.microsoft.com/office/drawing/2014/main" id="{507D4110-CDA0-4D1C-0FD5-B26E0EF987AE}"/>
              </a:ext>
            </a:extLst>
          </p:cNvPr>
          <p:cNvSpPr>
            <a:spLocks noGrp="1"/>
          </p:cNvSpPr>
          <p:nvPr>
            <p:ph type="body" idx="1"/>
          </p:nvPr>
        </p:nvSpPr>
        <p:spPr>
          <a:xfrm>
            <a:off x="717492" y="2057459"/>
            <a:ext cx="5157787" cy="823912"/>
          </a:xfrm>
        </p:spPr>
        <p:txBody>
          <a:bodyPr>
            <a:normAutofit/>
          </a:bodyPr>
          <a:lstStyle/>
          <a:p>
            <a:pPr algn="ctr"/>
            <a:r>
              <a:rPr lang="en-US" sz="3200">
                <a:cs typeface="Calibri"/>
              </a:rPr>
              <a:t>Positive Trends </a:t>
            </a:r>
          </a:p>
        </p:txBody>
      </p:sp>
      <p:sp>
        <p:nvSpPr>
          <p:cNvPr id="4" name="Content Placeholder 3">
            <a:extLst>
              <a:ext uri="{FF2B5EF4-FFF2-40B4-BE49-F238E27FC236}">
                <a16:creationId xmlns:a16="http://schemas.microsoft.com/office/drawing/2014/main" id="{D6ACB098-AF95-37BE-6BBC-8C9FFBF8EE55}"/>
              </a:ext>
            </a:extLst>
          </p:cNvPr>
          <p:cNvSpPr>
            <a:spLocks noGrp="1"/>
          </p:cNvSpPr>
          <p:nvPr>
            <p:ph sz="half" idx="2"/>
          </p:nvPr>
        </p:nvSpPr>
        <p:spPr>
          <a:xfrm>
            <a:off x="717492" y="2853149"/>
            <a:ext cx="5157787" cy="3835106"/>
          </a:xfrm>
        </p:spPr>
        <p:txBody>
          <a:bodyPr vert="horz" lIns="91440" tIns="45720" rIns="91440" bIns="45720" rtlCol="0" anchor="t">
            <a:normAutofit fontScale="92500" lnSpcReduction="10000"/>
          </a:bodyPr>
          <a:lstStyle/>
          <a:p>
            <a:pPr marL="457200" indent="-457200"/>
            <a:r>
              <a:rPr lang="en-US">
                <a:cs typeface="Calibri"/>
              </a:rPr>
              <a:t>Overall improvement noted in documentation of active discharge &amp; permanency planning </a:t>
            </a:r>
          </a:p>
          <a:p>
            <a:pPr marL="457200" indent="-457200"/>
            <a:r>
              <a:rPr lang="en-US">
                <a:cs typeface="Calibri"/>
              </a:rPr>
              <a:t>Treatment Parent Supervision reflects a high level of coaching and support utilizing agency evidenced based models </a:t>
            </a:r>
          </a:p>
          <a:p>
            <a:pPr marL="457200" indent="-457200"/>
            <a:r>
              <a:rPr lang="en-US">
                <a:cs typeface="Calibri"/>
              </a:rPr>
              <a:t>Data is being entered in CCW more consistently </a:t>
            </a:r>
            <a:endParaRPr lang="en-US"/>
          </a:p>
        </p:txBody>
      </p:sp>
      <p:sp>
        <p:nvSpPr>
          <p:cNvPr id="5" name="Text Placeholder 4">
            <a:extLst>
              <a:ext uri="{FF2B5EF4-FFF2-40B4-BE49-F238E27FC236}">
                <a16:creationId xmlns:a16="http://schemas.microsoft.com/office/drawing/2014/main" id="{513D5AD8-9F88-7A7B-6D04-A44B0D4FEE42}"/>
              </a:ext>
            </a:extLst>
          </p:cNvPr>
          <p:cNvSpPr>
            <a:spLocks noGrp="1"/>
          </p:cNvSpPr>
          <p:nvPr>
            <p:ph type="body" sz="quarter" idx="3"/>
          </p:nvPr>
        </p:nvSpPr>
        <p:spPr>
          <a:xfrm>
            <a:off x="6172200" y="2057459"/>
            <a:ext cx="5183188" cy="823912"/>
          </a:xfrm>
        </p:spPr>
        <p:txBody>
          <a:bodyPr>
            <a:normAutofit/>
          </a:bodyPr>
          <a:lstStyle/>
          <a:p>
            <a:pPr algn="ctr"/>
            <a:r>
              <a:rPr lang="en-US" sz="3200">
                <a:cs typeface="Calibri"/>
              </a:rPr>
              <a:t>Areas for Growth </a:t>
            </a:r>
          </a:p>
        </p:txBody>
      </p:sp>
      <p:sp>
        <p:nvSpPr>
          <p:cNvPr id="6" name="Content Placeholder 5">
            <a:extLst>
              <a:ext uri="{FF2B5EF4-FFF2-40B4-BE49-F238E27FC236}">
                <a16:creationId xmlns:a16="http://schemas.microsoft.com/office/drawing/2014/main" id="{97E84825-43E1-3D93-1161-40A974FC5141}"/>
              </a:ext>
            </a:extLst>
          </p:cNvPr>
          <p:cNvSpPr>
            <a:spLocks noGrp="1"/>
          </p:cNvSpPr>
          <p:nvPr>
            <p:ph sz="quarter" idx="4"/>
          </p:nvPr>
        </p:nvSpPr>
        <p:spPr>
          <a:xfrm>
            <a:off x="6172200" y="2843743"/>
            <a:ext cx="5239632" cy="3844513"/>
          </a:xfrm>
        </p:spPr>
        <p:txBody>
          <a:bodyPr vert="horz" lIns="91440" tIns="45720" rIns="91440" bIns="45720" rtlCol="0" anchor="t">
            <a:normAutofit fontScale="92500" lnSpcReduction="10000"/>
          </a:bodyPr>
          <a:lstStyle/>
          <a:p>
            <a:r>
              <a:rPr lang="en-US">
                <a:cs typeface="Calibri"/>
              </a:rPr>
              <a:t>Treatment Parent Grid Notes continue to reflect minimal active, goal-driven interventions and are overall a narrative of the youth behaviors for the day </a:t>
            </a:r>
          </a:p>
          <a:p>
            <a:r>
              <a:rPr lang="en-US">
                <a:cs typeface="Calibri"/>
              </a:rPr>
              <a:t>Minimal documentation of follow through on recommendations from SV or Psychiatric Provider and support provided after a crisis incident or when disruption potential has been identified. </a:t>
            </a:r>
          </a:p>
        </p:txBody>
      </p:sp>
      <p:pic>
        <p:nvPicPr>
          <p:cNvPr id="8" name="Picture 7" descr="At A Glance - Pair Of Cartoon Eyes - Free Transparent PNG Clipart Images  Download">
            <a:extLst>
              <a:ext uri="{FF2B5EF4-FFF2-40B4-BE49-F238E27FC236}">
                <a16:creationId xmlns:a16="http://schemas.microsoft.com/office/drawing/2014/main" id="{326308EE-0C50-514B-568B-1A82FFB0FF68}"/>
              </a:ext>
            </a:extLst>
          </p:cNvPr>
          <p:cNvPicPr>
            <a:picLocks noChangeAspect="1"/>
          </p:cNvPicPr>
          <p:nvPr/>
        </p:nvPicPr>
        <p:blipFill>
          <a:blip r:embed="rId3">
            <a:alphaModFix/>
            <a:extLst>
              <a:ext uri="{BEBA8EAE-BF5A-486C-A8C5-ECC9F3942E4B}">
                <a14:imgProps xmlns:a14="http://schemas.microsoft.com/office/drawing/2010/main">
                  <a14:imgLayer r:embed="rId4">
                    <a14:imgEffect>
                      <a14:brightnessContrast contrast="15000"/>
                    </a14:imgEffect>
                  </a14:imgLayer>
                </a14:imgProps>
              </a:ext>
            </a:extLst>
          </a:blip>
          <a:srcRect l="-7143" t="-1986" b="-3550"/>
          <a:stretch/>
        </p:blipFill>
        <p:spPr>
          <a:xfrm>
            <a:off x="9017476" y="280"/>
            <a:ext cx="2939142" cy="2057571"/>
          </a:xfrm>
          <a:prstGeom prst="rect">
            <a:avLst/>
          </a:prstGeom>
        </p:spPr>
      </p:pic>
    </p:spTree>
    <p:extLst>
      <p:ext uri="{BB962C8B-B14F-4D97-AF65-F5344CB8AC3E}">
        <p14:creationId xmlns:p14="http://schemas.microsoft.com/office/powerpoint/2010/main" val="219330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58D9-1ADA-3264-D07A-5F5088EF5E33}"/>
              </a:ext>
            </a:extLst>
          </p:cNvPr>
          <p:cNvSpPr>
            <a:spLocks noGrp="1"/>
          </p:cNvSpPr>
          <p:nvPr>
            <p:ph type="title"/>
          </p:nvPr>
        </p:nvSpPr>
        <p:spPr/>
        <p:txBody>
          <a:bodyPr/>
          <a:lstStyle/>
          <a:p>
            <a:pPr algn="ctr"/>
            <a:r>
              <a:rPr lang="en-US" b="1">
                <a:ea typeface="Calibri Light"/>
                <a:cs typeface="Calibri Light"/>
              </a:rPr>
              <a:t>Focus Area: Psychiatric Oversight </a:t>
            </a:r>
            <a:br>
              <a:rPr lang="en-US" b="1">
                <a:ea typeface="Calibri Light"/>
                <a:cs typeface="Calibri Light"/>
              </a:rPr>
            </a:br>
            <a:endParaRPr lang="en-US"/>
          </a:p>
        </p:txBody>
      </p:sp>
      <p:sp>
        <p:nvSpPr>
          <p:cNvPr id="3" name="Content Placeholder 2">
            <a:extLst>
              <a:ext uri="{FF2B5EF4-FFF2-40B4-BE49-F238E27FC236}">
                <a16:creationId xmlns:a16="http://schemas.microsoft.com/office/drawing/2014/main" id="{C70F1379-A258-F61D-D6D4-1AC89C90A31C}"/>
              </a:ext>
            </a:extLst>
          </p:cNvPr>
          <p:cNvSpPr>
            <a:spLocks noGrp="1"/>
          </p:cNvSpPr>
          <p:nvPr>
            <p:ph idx="1"/>
          </p:nvPr>
        </p:nvSpPr>
        <p:spPr>
          <a:xfrm>
            <a:off x="838200" y="1358265"/>
            <a:ext cx="10515600" cy="1079818"/>
          </a:xfrm>
        </p:spPr>
        <p:txBody>
          <a:bodyPr vert="horz" lIns="91440" tIns="45720" rIns="91440" bIns="45720" rtlCol="0" anchor="t">
            <a:normAutofit/>
          </a:bodyPr>
          <a:lstStyle/>
          <a:p>
            <a:pPr marL="0" indent="0">
              <a:buNone/>
            </a:pPr>
            <a:r>
              <a:rPr lang="en-US" i="1">
                <a:ea typeface="Calibri"/>
                <a:cs typeface="Calibri"/>
              </a:rPr>
              <a:t>As of 7/10/24, 99% of the youth in placement for the entire month had an entry in CCW! </a:t>
            </a:r>
            <a:endParaRPr lang="en-US" i="1">
              <a:cs typeface="Calibri"/>
            </a:endParaRPr>
          </a:p>
          <a:p>
            <a:endParaRPr lang="en-US">
              <a:ea typeface="Calibri"/>
              <a:cs typeface="Calibri"/>
            </a:endParaRPr>
          </a:p>
        </p:txBody>
      </p:sp>
      <p:pic>
        <p:nvPicPr>
          <p:cNvPr id="4" name="Picture 3">
            <a:extLst>
              <a:ext uri="{FF2B5EF4-FFF2-40B4-BE49-F238E27FC236}">
                <a16:creationId xmlns:a16="http://schemas.microsoft.com/office/drawing/2014/main" id="{B4B3683C-40DB-0F5F-DC9D-8F0F33713513}"/>
              </a:ext>
            </a:extLst>
          </p:cNvPr>
          <p:cNvPicPr>
            <a:picLocks noChangeAspect="1"/>
          </p:cNvPicPr>
          <p:nvPr/>
        </p:nvPicPr>
        <p:blipFill>
          <a:blip r:embed="rId3"/>
          <a:stretch>
            <a:fillRect/>
          </a:stretch>
        </p:blipFill>
        <p:spPr>
          <a:xfrm>
            <a:off x="2674411" y="2432086"/>
            <a:ext cx="6860540" cy="39389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30149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9B95-E3B7-9C09-37CC-F6080B8C610D}"/>
              </a:ext>
            </a:extLst>
          </p:cNvPr>
          <p:cNvSpPr>
            <a:spLocks noGrp="1"/>
          </p:cNvSpPr>
          <p:nvPr>
            <p:ph type="title"/>
          </p:nvPr>
        </p:nvSpPr>
        <p:spPr/>
        <p:txBody>
          <a:bodyPr>
            <a:normAutofit/>
          </a:bodyPr>
          <a:lstStyle/>
          <a:p>
            <a:pPr algn="ctr"/>
            <a:r>
              <a:rPr lang="en-US" b="1">
                <a:ea typeface="Calibri Light"/>
                <a:cs typeface="Calibri Light"/>
              </a:rPr>
              <a:t>Disruption Potential </a:t>
            </a:r>
            <a:br>
              <a:rPr lang="en-US" b="1">
                <a:ea typeface="Calibri Light"/>
                <a:cs typeface="Calibri Light"/>
              </a:rPr>
            </a:br>
            <a:endParaRPr lang="en-US" b="1">
              <a:cs typeface="Calibri Light"/>
            </a:endParaRPr>
          </a:p>
        </p:txBody>
      </p:sp>
      <p:pic>
        <p:nvPicPr>
          <p:cNvPr id="4" name="Content Placeholder 3" descr="A green and blue graph&#10;&#10;Description automatically generated">
            <a:extLst>
              <a:ext uri="{FF2B5EF4-FFF2-40B4-BE49-F238E27FC236}">
                <a16:creationId xmlns:a16="http://schemas.microsoft.com/office/drawing/2014/main" id="{051324A5-EC4A-477A-A995-F6BC91F25B7C}"/>
              </a:ext>
            </a:extLst>
          </p:cNvPr>
          <p:cNvPicPr>
            <a:picLocks noGrp="1" noChangeAspect="1"/>
          </p:cNvPicPr>
          <p:nvPr>
            <p:ph idx="1"/>
          </p:nvPr>
        </p:nvPicPr>
        <p:blipFill>
          <a:blip r:embed="rId3"/>
          <a:stretch>
            <a:fillRect/>
          </a:stretch>
        </p:blipFill>
        <p:spPr>
          <a:xfrm>
            <a:off x="1222669" y="3060906"/>
            <a:ext cx="4690745" cy="36207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6F2AD330-C968-2EFF-CD70-963558B4CEB9}"/>
              </a:ext>
            </a:extLst>
          </p:cNvPr>
          <p:cNvPicPr>
            <a:picLocks noChangeAspect="1"/>
          </p:cNvPicPr>
          <p:nvPr/>
        </p:nvPicPr>
        <p:blipFill>
          <a:blip r:embed="rId4"/>
          <a:stretch>
            <a:fillRect/>
          </a:stretch>
        </p:blipFill>
        <p:spPr>
          <a:xfrm>
            <a:off x="2851468" y="1028382"/>
            <a:ext cx="6143625" cy="371475"/>
          </a:xfrm>
          <a:prstGeom prst="rect">
            <a:avLst/>
          </a:prstGeom>
        </p:spPr>
      </p:pic>
      <p:sp>
        <p:nvSpPr>
          <p:cNvPr id="5" name="TextBox 4">
            <a:extLst>
              <a:ext uri="{FF2B5EF4-FFF2-40B4-BE49-F238E27FC236}">
                <a16:creationId xmlns:a16="http://schemas.microsoft.com/office/drawing/2014/main" id="{EC71EA33-75CD-7208-61F3-F5BD1B7EBF10}"/>
              </a:ext>
            </a:extLst>
          </p:cNvPr>
          <p:cNvSpPr txBox="1"/>
          <p:nvPr/>
        </p:nvSpPr>
        <p:spPr>
          <a:xfrm>
            <a:off x="965200" y="1752600"/>
            <a:ext cx="102489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We ask that you thoughtfully consider and indicate if the youth is currently at risk for disruption (defined as a higher level of care or lateral move). We will be removing "N/A" as an option from the template in CCW. If "yes", please select factors that are contributing to placement instability and indicate protective steps to stabilize placement. </a:t>
            </a:r>
          </a:p>
        </p:txBody>
      </p:sp>
      <p:sp>
        <p:nvSpPr>
          <p:cNvPr id="6" name="TextBox 5">
            <a:extLst>
              <a:ext uri="{FF2B5EF4-FFF2-40B4-BE49-F238E27FC236}">
                <a16:creationId xmlns:a16="http://schemas.microsoft.com/office/drawing/2014/main" id="{F478C2D5-43EB-C4BC-55B7-A06AD30B53DC}"/>
              </a:ext>
            </a:extLst>
          </p:cNvPr>
          <p:cNvSpPr txBox="1"/>
          <p:nvPr/>
        </p:nvSpPr>
        <p:spPr>
          <a:xfrm>
            <a:off x="6731000" y="3238500"/>
            <a:ext cx="36703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u="sng">
                <a:cs typeface="Calibri"/>
              </a:rPr>
              <a:t>Contributing Factors</a:t>
            </a:r>
            <a:endParaRPr lang="en-US"/>
          </a:p>
          <a:p>
            <a:pPr marL="342900" indent="-342900">
              <a:buAutoNum type="arabicPeriod"/>
            </a:pPr>
            <a:r>
              <a:rPr lang="en-US">
                <a:cs typeface="Calibri"/>
              </a:rPr>
              <a:t>Youth Behavior </a:t>
            </a:r>
          </a:p>
          <a:p>
            <a:pPr marL="342900" indent="-342900">
              <a:buAutoNum type="arabicPeriod"/>
            </a:pPr>
            <a:r>
              <a:rPr lang="en-US">
                <a:cs typeface="Calibri"/>
              </a:rPr>
              <a:t>Youth-Treatment Parent Relationship </a:t>
            </a:r>
          </a:p>
          <a:p>
            <a:pPr marL="342900" indent="-342900">
              <a:buAutoNum type="arabicPeriod"/>
            </a:pPr>
            <a:r>
              <a:rPr lang="en-US">
                <a:cs typeface="Calibri"/>
              </a:rPr>
              <a:t>Treatment Parent Skills / Stress </a:t>
            </a:r>
          </a:p>
          <a:p>
            <a:pPr marL="342900" indent="-342900">
              <a:buAutoNum type="arabicPeriod"/>
            </a:pPr>
            <a:r>
              <a:rPr lang="en-US">
                <a:cs typeface="Calibri"/>
              </a:rPr>
              <a:t>Family of Permanence Issues </a:t>
            </a:r>
          </a:p>
          <a:p>
            <a:pPr marL="342900" indent="-342900">
              <a:buAutoNum type="arabicPeriod"/>
            </a:pPr>
            <a:endParaRPr lang="en-US">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2626957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DB3D-7168-622A-0D87-A76481954231}"/>
              </a:ext>
            </a:extLst>
          </p:cNvPr>
          <p:cNvSpPr>
            <a:spLocks noGrp="1"/>
          </p:cNvSpPr>
          <p:nvPr>
            <p:ph type="title"/>
          </p:nvPr>
        </p:nvSpPr>
        <p:spPr>
          <a:xfrm>
            <a:off x="838200" y="365126"/>
            <a:ext cx="10515600" cy="1134492"/>
          </a:xfrm>
        </p:spPr>
        <p:txBody>
          <a:bodyPr>
            <a:normAutofit/>
          </a:bodyPr>
          <a:lstStyle/>
          <a:p>
            <a:pPr>
              <a:lnSpc>
                <a:spcPct val="100000"/>
              </a:lnSpc>
            </a:pPr>
            <a:r>
              <a:rPr lang="en-US" b="1"/>
              <a:t>Coming Up...  </a:t>
            </a:r>
          </a:p>
        </p:txBody>
      </p:sp>
      <p:sp>
        <p:nvSpPr>
          <p:cNvPr id="3" name="Content Placeholder 2">
            <a:extLst>
              <a:ext uri="{FF2B5EF4-FFF2-40B4-BE49-F238E27FC236}">
                <a16:creationId xmlns:a16="http://schemas.microsoft.com/office/drawing/2014/main" id="{3BBD54C1-53E2-FBE3-FC40-12D9900F41BE}"/>
              </a:ext>
            </a:extLst>
          </p:cNvPr>
          <p:cNvSpPr>
            <a:spLocks noGrp="1"/>
          </p:cNvSpPr>
          <p:nvPr>
            <p:ph idx="1"/>
          </p:nvPr>
        </p:nvSpPr>
        <p:spPr>
          <a:xfrm>
            <a:off x="838200" y="1499617"/>
            <a:ext cx="10515600" cy="5358384"/>
          </a:xfrm>
        </p:spPr>
        <p:txBody>
          <a:bodyPr vert="horz" lIns="91440" tIns="45720" rIns="91440" bIns="45720" rtlCol="0" anchor="t">
            <a:normAutofit lnSpcReduction="10000"/>
          </a:bodyPr>
          <a:lstStyle/>
          <a:p>
            <a:r>
              <a:rPr lang="en-US" i="1"/>
              <a:t>Quarterly Quality Fidelity Reviews:</a:t>
            </a:r>
            <a:r>
              <a:rPr lang="en-US"/>
              <a:t> </a:t>
            </a:r>
          </a:p>
          <a:p>
            <a:pPr lvl="1">
              <a:buFont typeface="Courier New" panose="020B0604020202020204" pitchFamily="34" charset="0"/>
              <a:buChar char="o"/>
            </a:pPr>
            <a:r>
              <a:rPr lang="en-US"/>
              <a:t>The Program Integrity Team is slowly implementing a new method of monitoring model fidelity, with a higher focus on quality and staff understanding of the IAFT</a:t>
            </a:r>
            <a:r>
              <a:rPr lang="en-US" sz="2200">
                <a:latin typeface="Calibri"/>
                <a:cs typeface="Calibri"/>
              </a:rPr>
              <a:t>® </a:t>
            </a:r>
            <a:r>
              <a:rPr lang="en-US"/>
              <a:t>elements. </a:t>
            </a:r>
          </a:p>
          <a:p>
            <a:pPr lvl="1">
              <a:buFont typeface="Courier New" panose="020B0604020202020204" pitchFamily="34" charset="0"/>
              <a:buChar char="o"/>
            </a:pPr>
            <a:r>
              <a:rPr lang="en-US"/>
              <a:t>We want to give a HUGE Shout Out to Integrated Family Services for being the first to participate in our beta test of the QQFR and doing an excellent job!</a:t>
            </a:r>
          </a:p>
          <a:p>
            <a:r>
              <a:rPr lang="en-US" i="1"/>
              <a:t>Focused Spot-Checks on Daily Behavior Checklists</a:t>
            </a:r>
            <a:r>
              <a:rPr lang="en-US"/>
              <a:t> </a:t>
            </a:r>
          </a:p>
          <a:p>
            <a:pPr lvl="1">
              <a:buFont typeface="Courier New" panose="020B0604020202020204" pitchFamily="34" charset="0"/>
              <a:buChar char="o"/>
            </a:pPr>
            <a:r>
              <a:rPr lang="en-US"/>
              <a:t>Do targeted behaviors match the PCP? </a:t>
            </a:r>
            <a:endParaRPr lang="en-US" sz="2800"/>
          </a:p>
          <a:p>
            <a:pPr lvl="1">
              <a:buFont typeface="Courier New" panose="020B0604020202020204" pitchFamily="34" charset="0"/>
              <a:buChar char="o"/>
            </a:pPr>
            <a:r>
              <a:rPr lang="en-US"/>
              <a:t>Is there fluctuation of scores throughout the quarter? </a:t>
            </a:r>
          </a:p>
          <a:p>
            <a:r>
              <a:rPr lang="en-US" i="1"/>
              <a:t>Consultant Assignment Updates </a:t>
            </a:r>
          </a:p>
          <a:p>
            <a:pPr lvl="1">
              <a:buFont typeface="Courier New" panose="020B0604020202020204" pitchFamily="34" charset="0"/>
              <a:buChar char="o"/>
            </a:pPr>
            <a:r>
              <a:rPr lang="en-US"/>
              <a:t>Michael: CHA, CTS, Rapha, Bair, Lutheran, Turning Point, and Kids Peace </a:t>
            </a:r>
          </a:p>
          <a:p>
            <a:pPr lvl="1">
              <a:buFont typeface="Courier New" panose="020B0604020202020204" pitchFamily="34" charset="0"/>
              <a:buChar char="o"/>
            </a:pPr>
            <a:r>
              <a:rPr lang="en-US"/>
              <a:t>Karen: AYN, Support, ES/UCP, Omni, </a:t>
            </a:r>
            <a:r>
              <a:rPr lang="en-US" err="1"/>
              <a:t>Clarvida</a:t>
            </a:r>
            <a:r>
              <a:rPr lang="en-US"/>
              <a:t>-AFS, Integrated</a:t>
            </a:r>
          </a:p>
          <a:p>
            <a:pPr lvl="1">
              <a:buFont typeface="Courier New" panose="020B0604020202020204" pitchFamily="34" charset="0"/>
              <a:buChar char="o"/>
            </a:pPr>
            <a:r>
              <a:rPr lang="en-US"/>
              <a:t>Kathy: Overall network support, growth, and initiatives </a:t>
            </a:r>
          </a:p>
        </p:txBody>
      </p:sp>
    </p:spTree>
    <p:extLst>
      <p:ext uri="{BB962C8B-B14F-4D97-AF65-F5344CB8AC3E}">
        <p14:creationId xmlns:p14="http://schemas.microsoft.com/office/powerpoint/2010/main" val="1885631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Question mark">
            <a:extLst>
              <a:ext uri="{FF2B5EF4-FFF2-40B4-BE49-F238E27FC236}">
                <a16:creationId xmlns:a16="http://schemas.microsoft.com/office/drawing/2014/main" id="{DD09C727-6237-4072-BA70-35315DAC38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07147" y="1865173"/>
            <a:ext cx="3127653" cy="3127653"/>
          </a:xfrm>
          <a:prstGeom prst="rect">
            <a:avLst/>
          </a:prstGeom>
        </p:spPr>
      </p:pic>
      <p:sp>
        <p:nvSpPr>
          <p:cNvPr id="4" name="Title 3">
            <a:extLst>
              <a:ext uri="{FF2B5EF4-FFF2-40B4-BE49-F238E27FC236}">
                <a16:creationId xmlns:a16="http://schemas.microsoft.com/office/drawing/2014/main" id="{8E9DDFB5-EB18-1962-677D-03029F738C91}"/>
              </a:ext>
            </a:extLst>
          </p:cNvPr>
          <p:cNvSpPr>
            <a:spLocks noGrp="1"/>
          </p:cNvSpPr>
          <p:nvPr>
            <p:ph type="title"/>
          </p:nvPr>
        </p:nvSpPr>
        <p:spPr>
          <a:xfrm>
            <a:off x="838200" y="365125"/>
            <a:ext cx="6129759" cy="5237022"/>
          </a:xfrm>
        </p:spPr>
        <p:txBody>
          <a:bodyPr/>
          <a:lstStyle/>
          <a:p>
            <a:r>
              <a:rPr lang="en-US"/>
              <a:t>Questions, comments</a:t>
            </a:r>
            <a:br>
              <a:rPr lang="en-US"/>
            </a:br>
            <a:r>
              <a:rPr lang="en-US"/>
              <a:t>share your exciting news!</a:t>
            </a:r>
          </a:p>
        </p:txBody>
      </p:sp>
    </p:spTree>
    <p:extLst>
      <p:ext uri="{BB962C8B-B14F-4D97-AF65-F5344CB8AC3E}">
        <p14:creationId xmlns:p14="http://schemas.microsoft.com/office/powerpoint/2010/main" val="3336002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20C8E77BE64941A01BA7B17005724F" ma:contentTypeVersion="17" ma:contentTypeDescription="Create a new document." ma:contentTypeScope="" ma:versionID="3aec17d4dff75852b5826364998c3367">
  <xsd:schema xmlns:xsd="http://www.w3.org/2001/XMLSchema" xmlns:xs="http://www.w3.org/2001/XMLSchema" xmlns:p="http://schemas.microsoft.com/office/2006/metadata/properties" xmlns:ns2="83f7b61e-bbef-4ef9-8bca-7d6a5b32fa48" xmlns:ns3="4c2e4dff-d2cf-4981-9801-7b4083a92a88" targetNamespace="http://schemas.microsoft.com/office/2006/metadata/properties" ma:root="true" ma:fieldsID="7d15a02b871573c8e8c1f9476ddd09c5" ns2:_="" ns3:_="">
    <xsd:import namespace="83f7b61e-bbef-4ef9-8bca-7d6a5b32fa48"/>
    <xsd:import namespace="4c2e4dff-d2cf-4981-9801-7b4083a92a88"/>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ObjectDetectorVersions" minOccurs="0"/>
                <xsd:element ref="ns3:MediaServiceDateTaken"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f7b61e-bbef-4ef9-8bca-7d6a5b32fa4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TaxCatchAll" ma:index="17" nillable="true" ma:displayName="Taxonomy Catch All Column" ma:hidden="true" ma:list="{32364230-c864-46c8-a822-a993e68d8888}" ma:internalName="TaxCatchAll" ma:showField="CatchAllData" ma:web="83f7b61e-bbef-4ef9-8bca-7d6a5b32fa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c2e4dff-d2cf-4981-9801-7b4083a92a8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ff3cb5d-eefb-4910-81dc-a01b1f93692d"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c2e4dff-d2cf-4981-9801-7b4083a92a88">
      <Terms xmlns="http://schemas.microsoft.com/office/infopath/2007/PartnerControls"/>
    </lcf76f155ced4ddcb4097134ff3c332f>
    <TaxCatchAll xmlns="83f7b61e-bbef-4ef9-8bca-7d6a5b32fa4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A2045F-9B7D-45B0-B184-931F8A563863}">
  <ds:schemaRefs>
    <ds:schemaRef ds:uri="4c2e4dff-d2cf-4981-9801-7b4083a92a88"/>
    <ds:schemaRef ds:uri="83f7b61e-bbef-4ef9-8bca-7d6a5b32fa4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21DB9F4-4095-44AA-B599-CFA0BA860F7A}">
  <ds:schemaRefs>
    <ds:schemaRef ds:uri="http://schemas.microsoft.com/office/infopath/2007/PartnerControls"/>
    <ds:schemaRef ds:uri="83f7b61e-bbef-4ef9-8bca-7d6a5b32fa48"/>
    <ds:schemaRef ds:uri="http://purl.org/dc/terms/"/>
    <ds:schemaRef ds:uri="http://purl.org/dc/elements/1.1/"/>
    <ds:schemaRef ds:uri="http://schemas.microsoft.com/office/2006/metadata/properties"/>
    <ds:schemaRef ds:uri="http://purl.org/dc/dcmitype/"/>
    <ds:schemaRef ds:uri="http://schemas.microsoft.com/office/2006/documentManagement/types"/>
    <ds:schemaRef ds:uri="http://schemas.openxmlformats.org/package/2006/metadata/core-properties"/>
    <ds:schemaRef ds:uri="4c2e4dff-d2cf-4981-9801-7b4083a92a88"/>
    <ds:schemaRef ds:uri="http://www.w3.org/XML/1998/namespace"/>
  </ds:schemaRefs>
</ds:datastoreItem>
</file>

<file path=customXml/itemProps3.xml><?xml version="1.0" encoding="utf-8"?>
<ds:datastoreItem xmlns:ds="http://schemas.openxmlformats.org/officeDocument/2006/customXml" ds:itemID="{91FEC254-2181-4CB7-8128-5272C2A565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1712</Words>
  <Application>Microsoft Office PowerPoint</Application>
  <PresentationFormat>Widescreen</PresentationFormat>
  <Paragraphs>162</Paragraphs>
  <Slides>25</Slides>
  <Notes>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25</vt:i4>
      </vt:variant>
    </vt:vector>
  </HeadingPairs>
  <TitlesOfParts>
    <vt:vector size="38" baseType="lpstr">
      <vt:lpstr>Aptos</vt:lpstr>
      <vt:lpstr>Aptos Display</vt:lpstr>
      <vt:lpstr>Arial</vt:lpstr>
      <vt:lpstr>Baskerville Old Face</vt:lpstr>
      <vt:lpstr>Calibri</vt:lpstr>
      <vt:lpstr>Calibri Light</vt:lpstr>
      <vt:lpstr>Courier New</vt:lpstr>
      <vt:lpstr>Helvetica Neue Medium</vt:lpstr>
      <vt:lpstr>Segoe UI</vt:lpstr>
      <vt:lpstr>var(--tec-font-family-sans-serif)</vt:lpstr>
      <vt:lpstr>Office Theme</vt:lpstr>
      <vt:lpstr>Office Theme</vt:lpstr>
      <vt:lpstr>Office Theme</vt:lpstr>
      <vt:lpstr>PowerPoint Presentation</vt:lpstr>
      <vt:lpstr>PowerPoint Presentation</vt:lpstr>
      <vt:lpstr>PowerPoint Presentation</vt:lpstr>
      <vt:lpstr>Treatment Parent Specialist Certification                          “Sticky Families”  </vt:lpstr>
      <vt:lpstr>PowerPoint Presentation</vt:lpstr>
      <vt:lpstr>PowerPoint Presentation</vt:lpstr>
      <vt:lpstr>Professional Parent Supports</vt:lpstr>
      <vt:lpstr>Expectation of PPS- Natural Supports</vt:lpstr>
      <vt:lpstr>Deliverables of PPS- Natural Supports and DSS BFF</vt:lpstr>
      <vt:lpstr>Urgent Crisis Placement  Interim Stay Parents </vt:lpstr>
      <vt:lpstr>Expectations of Interim Stay Parents</vt:lpstr>
      <vt:lpstr>Deliverables of Interim Stay Parents Initiative</vt:lpstr>
      <vt:lpstr>  PRTF to IAFT® Pilot Ongoing</vt:lpstr>
      <vt:lpstr>Expectations of Pilot</vt:lpstr>
      <vt:lpstr>What we need from you</vt:lpstr>
      <vt:lpstr>PRTF to IAFT® PILOT </vt:lpstr>
      <vt:lpstr>IAFT Snapshot </vt:lpstr>
      <vt:lpstr>Trainings open to all Agency &amp; Parents </vt:lpstr>
      <vt:lpstr>IAFT® Clinicians –Ethics CEU opportunity </vt:lpstr>
      <vt:lpstr>IAFT/TFC Residential Bedboard™ Capacity updates</vt:lpstr>
      <vt:lpstr>Q2 Quarterly Reviews   168 youth received IAFT® Services  Average Overall Provider Score: 94% </vt:lpstr>
      <vt:lpstr>Focus Area: Psychiatric Oversight  </vt:lpstr>
      <vt:lpstr>Disruption Potential  </vt:lpstr>
      <vt:lpstr>Coming Up...  </vt:lpstr>
      <vt:lpstr>Questions, comments share your exciting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$ 150,000 grant from The Duke Endowment to fund, a pilot adaptation of the Intensive Alternative Family Treatment model to   promote placement stabilization in the community and prevent return to higher levels of care upon discharge from psychiatric residential treatment facilities</dc:title>
  <dc:creator>Meredith  Newman</dc:creator>
  <cp:lastModifiedBy>Meredith  Newman</cp:lastModifiedBy>
  <cp:revision>17</cp:revision>
  <dcterms:created xsi:type="dcterms:W3CDTF">2022-05-17T14:29:49Z</dcterms:created>
  <dcterms:modified xsi:type="dcterms:W3CDTF">2024-08-23T13:08:46Z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0x010100F220C8E77BE64941A01BA7B17005724F</vt:lpwstr>
  </property>
  <property fmtid="{D5CDD505-2E9C-101B-9397-08002B2CF9AE}" pid="3" name="MediaServiceImageTags">
    <vt:lpwstr/>
  </property>
</Properties>
</file>